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343" r:id="rId3"/>
    <p:sldId id="344" r:id="rId4"/>
    <p:sldId id="345" r:id="rId5"/>
    <p:sldId id="349" r:id="rId6"/>
    <p:sldId id="354" r:id="rId7"/>
    <p:sldId id="353" r:id="rId8"/>
    <p:sldId id="355" r:id="rId9"/>
    <p:sldId id="357" r:id="rId10"/>
    <p:sldId id="358" r:id="rId11"/>
    <p:sldId id="361" r:id="rId12"/>
    <p:sldId id="359" r:id="rId13"/>
    <p:sldId id="363" r:id="rId14"/>
    <p:sldId id="360" r:id="rId1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990" autoAdjust="0"/>
    <p:restoredTop sz="96327"/>
  </p:normalViewPr>
  <p:slideViewPr>
    <p:cSldViewPr snapToGrid="0" snapToObjects="1">
      <p:cViewPr>
        <p:scale>
          <a:sx n="138" d="100"/>
          <a:sy n="138" d="100"/>
        </p:scale>
        <p:origin x="816" y="5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99DBCD-09BC-61DD-6FC2-A1A49B45B8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FD57414-35B9-94D8-3F93-E64AD645EE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A9A5F25-AE0C-DFFE-3488-CF6A6C3793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32A208-AE78-9748-93B6-6978042897D6}" type="datetimeFigureOut">
              <a:rPr kumimoji="1" lang="ko-KR" altLang="en-US" smtClean="0"/>
              <a:t>2022. 7. 29.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D5BE155-13E3-FB72-557F-37231AF0E6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01F7FD3-DB71-9332-A085-150A57157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3AAEA-202B-CC4A-A96B-BA1BBBEAE2A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974490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B4C641-5B16-8EFB-8AF9-5571C2D11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E1D5DB2-D19B-ED36-920C-9816B87857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A8AEB1B-91D5-F2DA-0DF7-48762E980F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32A208-AE78-9748-93B6-6978042897D6}" type="datetimeFigureOut">
              <a:rPr kumimoji="1" lang="ko-KR" altLang="en-US" smtClean="0"/>
              <a:t>2022. 7. 29.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AC03722-AFA7-7575-75A0-697BFBE354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0BBB2CB-23B6-AF6C-69E4-B358219F7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3AAEA-202B-CC4A-A96B-BA1BBBEAE2A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818087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D323103-FA6D-65F7-A4C6-BD273EBEA85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60D02C4-CEC5-58FF-BE32-A499BA2121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E0EA770-BEFA-5414-D811-CAE2A0AAF6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32A208-AE78-9748-93B6-6978042897D6}" type="datetimeFigureOut">
              <a:rPr kumimoji="1" lang="ko-KR" altLang="en-US" smtClean="0"/>
              <a:t>2022. 7. 29.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66E9B70-94C7-B331-3305-18316DD530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E5DAF06-B290-3733-0155-44275ED4A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3AAEA-202B-CC4A-A96B-BA1BBBEAE2A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10200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57BF50-D649-6FF5-DC2B-61495687A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2A3EAB7-C4AF-A705-CF53-493E77E81D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3648529-D9F8-7320-D212-D90C7C989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32A208-AE78-9748-93B6-6978042897D6}" type="datetimeFigureOut">
              <a:rPr kumimoji="1" lang="ko-KR" altLang="en-US" smtClean="0"/>
              <a:t>2022. 7. 29.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CBA78AA-82E5-98C3-2A64-3705FD7E5B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ED6586-494D-4CA4-EE71-D32B39699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3AAEA-202B-CC4A-A96B-BA1BBBEAE2A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934848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254EA3-AAD4-5833-FEE5-5048909CCE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3378819-4F4C-F681-32C9-7FFC78A0BA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1A41F0F-6F50-B4F0-066C-17A6654C81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32A208-AE78-9748-93B6-6978042897D6}" type="datetimeFigureOut">
              <a:rPr kumimoji="1" lang="ko-KR" altLang="en-US" smtClean="0"/>
              <a:t>2022. 7. 29.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7C43DBE-2327-B227-1834-5AB6A8E7C3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19B25AB-31D4-5A55-590F-1026EE55A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3AAEA-202B-CC4A-A96B-BA1BBBEAE2A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123471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091EDB-05CF-DE5E-DA29-382DE6417C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5F1D309-826B-EE46-A3EB-3367BBE354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58EB81A-1BA8-CF92-22B4-B7842E72A6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012C5F3-1FF2-554E-7C91-0FC1BAE0FB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32A208-AE78-9748-93B6-6978042897D6}" type="datetimeFigureOut">
              <a:rPr kumimoji="1" lang="ko-KR" altLang="en-US" smtClean="0"/>
              <a:t>2022. 7. 29.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1B9BCFC-8883-5050-E35E-94A2865E2F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4CC8910-94D3-221C-3212-85774E60C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3AAEA-202B-CC4A-A96B-BA1BBBEAE2A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35827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B154DC-22D5-D6ED-753B-75C0609837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87003B6-3886-777E-990F-0E166F15B2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10FC8BE-19B7-C273-B4A3-09209C9E1A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AD2EB16-D48A-FAF3-B20E-D8A9FD3C70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9E7BA3C-CD97-6ED4-B3FF-FBA91A3C426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6CF184B-3211-9008-5C9D-E4F864B6B0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32A208-AE78-9748-93B6-6978042897D6}" type="datetimeFigureOut">
              <a:rPr kumimoji="1" lang="ko-KR" altLang="en-US" smtClean="0"/>
              <a:t>2022. 7. 29.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CE9C051-CDBE-F71F-5D72-967741F958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7A464DE-3D8B-CD51-D78C-C0282FD808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3AAEA-202B-CC4A-A96B-BA1BBBEAE2A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841592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C77B8F-1337-85E7-9E43-438DEA987F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8940399-D8C1-1596-09EC-A9F5FC936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32A208-AE78-9748-93B6-6978042897D6}" type="datetimeFigureOut">
              <a:rPr kumimoji="1" lang="ko-KR" altLang="en-US" smtClean="0"/>
              <a:t>2022. 7. 29.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34FF3E4-A607-290F-C25D-37ED9CD624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2BEC59C-DE3C-E6CE-0FEE-4B4F133A56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3AAEA-202B-CC4A-A96B-BA1BBBEAE2A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078038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F4B7C5C-926E-C95E-18A8-09FAF567ED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32A208-AE78-9748-93B6-6978042897D6}" type="datetimeFigureOut">
              <a:rPr kumimoji="1" lang="ko-KR" altLang="en-US" smtClean="0"/>
              <a:t>2022. 7. 29.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759E037-82D8-22BB-D2B3-24B230A509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CD272EF-7DC7-05CE-5E80-B1424A524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3AAEA-202B-CC4A-A96B-BA1BBBEAE2A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817712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580C9C-11BF-DBB1-B766-A389806432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FA9EF12-72AE-D88D-212A-7FBBFE2D60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EEE738C-7C62-E00D-231C-C4685CAD03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243C9BA-D119-2443-B1C8-357A44667E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32A208-AE78-9748-93B6-6978042897D6}" type="datetimeFigureOut">
              <a:rPr kumimoji="1" lang="ko-KR" altLang="en-US" smtClean="0"/>
              <a:t>2022. 7. 29.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915BE39-5A73-8F10-D94C-DCA1996E7E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8737531-AE92-F6D4-6D5E-3BF9FA4B0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3AAEA-202B-CC4A-A96B-BA1BBBEAE2A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78256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DC4463-C415-D309-79EB-99534DD54A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F274DC2-C1F4-4BAC-6429-FE54855E44C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5BF3EE0-8B7A-C04B-894E-9DECD4F4E7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39DD364-AEEC-8BA8-034E-8F33E4ADCA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32A208-AE78-9748-93B6-6978042897D6}" type="datetimeFigureOut">
              <a:rPr kumimoji="1" lang="ko-KR" altLang="en-US" smtClean="0"/>
              <a:t>2022. 7. 29.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B7F0A58-3FF1-B4BA-EB0F-F2C519B6F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A0B73DD-1541-E989-2D09-1F623E68E3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3AAEA-202B-CC4A-A96B-BA1BBBEAE2A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059783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5D5C5E7-DD26-DAF9-F585-BF95002524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DC93B8C-EBD2-4B63-3399-6DD38CF630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ACAC5CF-B4B8-946C-D7AC-86F599212F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32A208-AE78-9748-93B6-6978042897D6}" type="datetimeFigureOut">
              <a:rPr kumimoji="1" lang="ko-KR" altLang="en-US" smtClean="0"/>
              <a:t>2022. 7. 29.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CF8E476-4F38-815C-B8FE-8E199175F4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B8B03AF-59EB-11B5-0F8A-24493DA383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93AAEA-202B-CC4A-A96B-BA1BBBEAE2A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270998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big-tiglon-f31.notion.site/04dcd5cf5ea54b31ae188f49f0e2d2af?v=78be9240e7104576aa0eb974f5825720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7B423A-8FD4-CD92-EB48-03AC63CC34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549235"/>
            <a:ext cx="9559636" cy="960727"/>
          </a:xfrm>
        </p:spPr>
        <p:txBody>
          <a:bodyPr>
            <a:normAutofit fontScale="90000"/>
          </a:bodyPr>
          <a:lstStyle/>
          <a:p>
            <a:r>
              <a:rPr kumimoji="1" lang="ko-KR" altLang="en-US" dirty="0" err="1"/>
              <a:t>프라이빗</a:t>
            </a:r>
            <a:r>
              <a:rPr kumimoji="1" lang="ko-KR" altLang="en-US" dirty="0"/>
              <a:t> 클래스</a:t>
            </a:r>
            <a:r>
              <a:rPr kumimoji="1" lang="en-US" altLang="ko-KR" dirty="0"/>
              <a:t>_PM_1</a:t>
            </a:r>
            <a:r>
              <a:rPr kumimoji="1" lang="ko-KR" altLang="en-US" dirty="0"/>
              <a:t>차 과제</a:t>
            </a:r>
          </a:p>
        </p:txBody>
      </p:sp>
    </p:spTree>
    <p:extLst>
      <p:ext uri="{BB962C8B-B14F-4D97-AF65-F5344CB8AC3E}">
        <p14:creationId xmlns:p14="http://schemas.microsoft.com/office/powerpoint/2010/main" val="4497797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130EFD-345E-81CD-9496-E133047B482B}"/>
              </a:ext>
            </a:extLst>
          </p:cNvPr>
          <p:cNvSpPr txBox="1">
            <a:spLocks/>
          </p:cNvSpPr>
          <p:nvPr/>
        </p:nvSpPr>
        <p:spPr>
          <a:xfrm>
            <a:off x="1524000" y="2549235"/>
            <a:ext cx="9559636" cy="960727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dirty="0" err="1"/>
              <a:t>프라이빗</a:t>
            </a:r>
            <a:r>
              <a:rPr kumimoji="1" lang="ko-KR" altLang="en-US" dirty="0"/>
              <a:t> 클래스</a:t>
            </a:r>
            <a:r>
              <a:rPr kumimoji="1" lang="en-US" altLang="ko-KR" dirty="0"/>
              <a:t>_PM_</a:t>
            </a:r>
            <a:r>
              <a:rPr kumimoji="1" lang="ko-KR" altLang="en-US" dirty="0"/>
              <a:t>최종 과제</a:t>
            </a:r>
          </a:p>
        </p:txBody>
      </p:sp>
    </p:spTree>
    <p:extLst>
      <p:ext uri="{BB962C8B-B14F-4D97-AF65-F5344CB8AC3E}">
        <p14:creationId xmlns:p14="http://schemas.microsoft.com/office/powerpoint/2010/main" val="28301377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8F16451F-BF6E-41C6-B0FC-7182B5AFBE6F}"/>
              </a:ext>
            </a:extLst>
          </p:cNvPr>
          <p:cNvCxnSpPr/>
          <p:nvPr/>
        </p:nvCxnSpPr>
        <p:spPr>
          <a:xfrm>
            <a:off x="1588" y="591289"/>
            <a:ext cx="12188826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059" name="TextBox 7">
            <a:extLst>
              <a:ext uri="{FF2B5EF4-FFF2-40B4-BE49-F238E27FC236}">
                <a16:creationId xmlns:a16="http://schemas.microsoft.com/office/drawing/2014/main" id="{27744C70-DFB7-020E-CC0F-FF1218DEF5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516" y="180234"/>
            <a:ext cx="6284863" cy="3221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ko-KR" altLang="en-US" sz="1500" dirty="0">
                <a:latin typeface="KoPub돋움체 Bold"/>
                <a:ea typeface="KoPub돋움체 Bold"/>
                <a:cs typeface="KoPub돋움체 Bold"/>
              </a:rPr>
              <a:t>핵심 </a:t>
            </a:r>
            <a:r>
              <a:rPr lang="en-US" altLang="ko-KR" sz="1500" dirty="0">
                <a:latin typeface="KoPub돋움체 Bold"/>
                <a:ea typeface="KoPub돋움체 Bold"/>
                <a:cs typeface="KoPub돋움체 Bold"/>
              </a:rPr>
              <a:t>3</a:t>
            </a:r>
            <a:r>
              <a:rPr lang="ko-KR" altLang="en-US" sz="1500" dirty="0">
                <a:latin typeface="KoPub돋움체 Bold"/>
                <a:ea typeface="KoPub돋움체 Bold"/>
                <a:cs typeface="KoPub돋움체 Bold"/>
              </a:rPr>
              <a:t> 기능</a:t>
            </a:r>
            <a:r>
              <a:rPr lang="en-US" altLang="ko-KR" sz="1500" dirty="0">
                <a:latin typeface="KoPub돋움체 Bold"/>
                <a:ea typeface="KoPub돋움체 Bold"/>
                <a:cs typeface="KoPub돋움체 Bold"/>
              </a:rPr>
              <a:t>_</a:t>
            </a:r>
            <a:r>
              <a:rPr lang="ko-KR" altLang="en-US" sz="1500" dirty="0">
                <a:latin typeface="KoPub돋움체 Bold"/>
                <a:ea typeface="KoPub돋움체 Bold"/>
                <a:cs typeface="KoPub돋움체 Bold"/>
              </a:rPr>
              <a:t>정보 구조도 작성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FE687E3-C102-B562-9147-036CD46777BA}"/>
              </a:ext>
            </a:extLst>
          </p:cNvPr>
          <p:cNvGrpSpPr/>
          <p:nvPr/>
        </p:nvGrpSpPr>
        <p:grpSpPr>
          <a:xfrm>
            <a:off x="2789757" y="989018"/>
            <a:ext cx="2845040" cy="5277693"/>
            <a:chOff x="5075498" y="1307805"/>
            <a:chExt cx="2425772" cy="4316817"/>
          </a:xfrm>
        </p:grpSpPr>
        <p:pic>
          <p:nvPicPr>
            <p:cNvPr id="3" name="그림 2" descr="광장이(가) 표시된 사진&#10;&#10;자동 생성된 설명">
              <a:extLst>
                <a:ext uri="{FF2B5EF4-FFF2-40B4-BE49-F238E27FC236}">
                  <a16:creationId xmlns:a16="http://schemas.microsoft.com/office/drawing/2014/main" id="{6F6D9DE6-5A3F-98C3-B9A7-757936A73A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593" t="3215" r="4797" b="1573"/>
            <a:stretch/>
          </p:blipFill>
          <p:spPr>
            <a:xfrm>
              <a:off x="5075498" y="1307805"/>
              <a:ext cx="1973483" cy="4316817"/>
            </a:xfrm>
            <a:prstGeom prst="rect">
              <a:avLst/>
            </a:prstGeom>
          </p:spPr>
        </p:pic>
        <p:sp>
          <p:nvSpPr>
            <p:cNvPr id="4" name="모서리가 둥근 직사각형 3">
              <a:extLst>
                <a:ext uri="{FF2B5EF4-FFF2-40B4-BE49-F238E27FC236}">
                  <a16:creationId xmlns:a16="http://schemas.microsoft.com/office/drawing/2014/main" id="{5CF26423-A24F-80A3-FDD7-4A28B79C0086}"/>
                </a:ext>
              </a:extLst>
            </p:cNvPr>
            <p:cNvSpPr/>
            <p:nvPr/>
          </p:nvSpPr>
          <p:spPr>
            <a:xfrm>
              <a:off x="5168096" y="2129742"/>
              <a:ext cx="850739" cy="174199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5" name="모서리가 둥근 직사각형 4">
              <a:extLst>
                <a:ext uri="{FF2B5EF4-FFF2-40B4-BE49-F238E27FC236}">
                  <a16:creationId xmlns:a16="http://schemas.microsoft.com/office/drawing/2014/main" id="{515C7437-D6FF-FB03-CFA4-069FA6DC0DEF}"/>
                </a:ext>
              </a:extLst>
            </p:cNvPr>
            <p:cNvSpPr/>
            <p:nvPr/>
          </p:nvSpPr>
          <p:spPr>
            <a:xfrm>
              <a:off x="6108538" y="2129742"/>
              <a:ext cx="850739" cy="1060025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9" name="모서리가 둥근 직사각형 8">
              <a:extLst>
                <a:ext uri="{FF2B5EF4-FFF2-40B4-BE49-F238E27FC236}">
                  <a16:creationId xmlns:a16="http://schemas.microsoft.com/office/drawing/2014/main" id="{0FFB4867-F6E6-9089-B60A-15388EEA8A7F}"/>
                </a:ext>
              </a:extLst>
            </p:cNvPr>
            <p:cNvSpPr/>
            <p:nvPr/>
          </p:nvSpPr>
          <p:spPr>
            <a:xfrm>
              <a:off x="6108538" y="3292235"/>
              <a:ext cx="850739" cy="579497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10" name="그림 9" descr="텍스트, 렌치, 도구이(가) 표시된 사진&#10;&#10;자동 생성된 설명">
              <a:extLst>
                <a:ext uri="{FF2B5EF4-FFF2-40B4-BE49-F238E27FC236}">
                  <a16:creationId xmlns:a16="http://schemas.microsoft.com/office/drawing/2014/main" id="{99D92004-1CB0-6337-9CB1-758D86CA6B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19662"/>
            <a:stretch/>
          </p:blipFill>
          <p:spPr>
            <a:xfrm>
              <a:off x="5176864" y="4857405"/>
              <a:ext cx="366151" cy="286613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60BC93D-A8C0-29E7-5512-B1B3BC43A804}"/>
                </a:ext>
              </a:extLst>
            </p:cNvPr>
            <p:cNvSpPr txBox="1"/>
            <p:nvPr/>
          </p:nvSpPr>
          <p:spPr>
            <a:xfrm>
              <a:off x="5564279" y="4875497"/>
              <a:ext cx="99592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700" b="1" dirty="0"/>
                <a:t>이용 가이드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C5C8860-4C83-02B3-0DC8-B135AEAEAEC9}"/>
                </a:ext>
              </a:extLst>
            </p:cNvPr>
            <p:cNvSpPr txBox="1"/>
            <p:nvPr/>
          </p:nvSpPr>
          <p:spPr>
            <a:xfrm>
              <a:off x="5507666" y="5000712"/>
              <a:ext cx="1390023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700" dirty="0" err="1">
                  <a:solidFill>
                    <a:schemeClr val="bg1">
                      <a:lumMod val="65000"/>
                    </a:schemeClr>
                  </a:solidFill>
                </a:rPr>
                <a:t>세차새차</a:t>
              </a:r>
              <a:r>
                <a:rPr kumimoji="1" lang="ko-KR" altLang="en-US" sz="700" dirty="0">
                  <a:solidFill>
                    <a:schemeClr val="bg1">
                      <a:lumMod val="65000"/>
                    </a:schemeClr>
                  </a:solidFill>
                </a:rPr>
                <a:t> 이용이 </a:t>
              </a:r>
              <a:r>
                <a:rPr kumimoji="1" lang="ko-KR" altLang="en-US" sz="700" dirty="0" err="1">
                  <a:solidFill>
                    <a:schemeClr val="bg1">
                      <a:lumMod val="65000"/>
                    </a:schemeClr>
                  </a:solidFill>
                </a:rPr>
                <a:t>처음신가요</a:t>
              </a:r>
              <a:r>
                <a:rPr kumimoji="1" lang="en-US" altLang="ko-KR" sz="700" dirty="0">
                  <a:solidFill>
                    <a:schemeClr val="bg1">
                      <a:lumMod val="65000"/>
                    </a:schemeClr>
                  </a:solidFill>
                </a:rPr>
                <a:t>?</a:t>
              </a:r>
              <a:endParaRPr kumimoji="1" lang="ko-KR" altLang="en-US" sz="7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4" name="L 도형 13">
              <a:extLst>
                <a:ext uri="{FF2B5EF4-FFF2-40B4-BE49-F238E27FC236}">
                  <a16:creationId xmlns:a16="http://schemas.microsoft.com/office/drawing/2014/main" id="{74E87257-B867-AAA8-54CE-59E8E94F275C}"/>
                </a:ext>
              </a:extLst>
            </p:cNvPr>
            <p:cNvSpPr/>
            <p:nvPr/>
          </p:nvSpPr>
          <p:spPr>
            <a:xfrm rot="13500000">
              <a:off x="6839212" y="5017494"/>
              <a:ext cx="74428" cy="74428"/>
            </a:xfrm>
            <a:prstGeom prst="corner">
              <a:avLst>
                <a:gd name="adj1" fmla="val 23846"/>
                <a:gd name="adj2" fmla="val 26923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B80DE35-675B-A629-9AB9-919D17F6B63B}"/>
                </a:ext>
              </a:extLst>
            </p:cNvPr>
            <p:cNvSpPr txBox="1"/>
            <p:nvPr/>
          </p:nvSpPr>
          <p:spPr>
            <a:xfrm>
              <a:off x="5168096" y="2224678"/>
              <a:ext cx="99592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900" b="1" dirty="0"/>
                <a:t>세차하기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9B40DF7-B4E4-F6BA-0B27-1F17D143DE0E}"/>
                </a:ext>
              </a:extLst>
            </p:cNvPr>
            <p:cNvSpPr txBox="1"/>
            <p:nvPr/>
          </p:nvSpPr>
          <p:spPr>
            <a:xfrm>
              <a:off x="5159239" y="2412207"/>
              <a:ext cx="85073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700" dirty="0">
                  <a:solidFill>
                    <a:schemeClr val="bg1">
                      <a:lumMod val="65000"/>
                    </a:schemeClr>
                  </a:solidFill>
                </a:rPr>
                <a:t>내 주변 세차장</a:t>
              </a:r>
              <a:endParaRPr kumimoji="1" lang="en-US" altLang="ko-KR" sz="700" dirty="0">
                <a:solidFill>
                  <a:schemeClr val="bg1">
                    <a:lumMod val="65000"/>
                  </a:schemeClr>
                </a:solidFill>
              </a:endParaRPr>
            </a:p>
            <a:p>
              <a:r>
                <a:rPr kumimoji="1" lang="ko-KR" altLang="en-US" sz="200" dirty="0">
                  <a:solidFill>
                    <a:schemeClr val="bg1">
                      <a:lumMod val="65000"/>
                    </a:schemeClr>
                  </a:solidFill>
                </a:rPr>
                <a:t> </a:t>
              </a:r>
              <a:endParaRPr kumimoji="1" lang="en-US" altLang="ko-KR" sz="200" dirty="0">
                <a:solidFill>
                  <a:schemeClr val="bg1">
                    <a:lumMod val="65000"/>
                  </a:schemeClr>
                </a:solidFill>
              </a:endParaRPr>
            </a:p>
            <a:p>
              <a:r>
                <a:rPr kumimoji="1" lang="ko-KR" altLang="en-US" sz="700" dirty="0">
                  <a:solidFill>
                    <a:schemeClr val="bg1">
                      <a:lumMod val="65000"/>
                    </a:schemeClr>
                  </a:solidFill>
                </a:rPr>
                <a:t>찾기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60B4125-C845-E893-D85C-C08F01A7F270}"/>
                </a:ext>
              </a:extLst>
            </p:cNvPr>
            <p:cNvSpPr txBox="1"/>
            <p:nvPr/>
          </p:nvSpPr>
          <p:spPr>
            <a:xfrm>
              <a:off x="6219264" y="3352949"/>
              <a:ext cx="64410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sz="800" b="1" dirty="0"/>
                <a:t>등록하기</a:t>
              </a:r>
              <a:endParaRPr kumimoji="1" lang="ko-KR" altLang="en-US" sz="900" b="1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0559A22-70C1-79A0-66FE-4FE5B4E47B75}"/>
                </a:ext>
              </a:extLst>
            </p:cNvPr>
            <p:cNvSpPr txBox="1"/>
            <p:nvPr/>
          </p:nvSpPr>
          <p:spPr>
            <a:xfrm>
              <a:off x="6108538" y="3523278"/>
              <a:ext cx="13927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600" dirty="0">
                  <a:solidFill>
                    <a:schemeClr val="bg1">
                      <a:lumMod val="65000"/>
                    </a:schemeClr>
                  </a:solidFill>
                </a:rPr>
                <a:t>세차장 </a:t>
              </a:r>
              <a:endParaRPr kumimoji="1" lang="en-US" altLang="ko-KR" sz="600" dirty="0">
                <a:solidFill>
                  <a:schemeClr val="bg1">
                    <a:lumMod val="65000"/>
                  </a:schemeClr>
                </a:solidFill>
              </a:endParaRPr>
            </a:p>
            <a:p>
              <a:r>
                <a:rPr kumimoji="1" lang="ko-KR" altLang="en-US" sz="600" dirty="0" err="1">
                  <a:solidFill>
                    <a:schemeClr val="bg1">
                      <a:lumMod val="65000"/>
                    </a:schemeClr>
                  </a:solidFill>
                </a:rPr>
                <a:t>사장님이신가요</a:t>
              </a:r>
              <a:r>
                <a:rPr kumimoji="1" lang="en-US" altLang="ko-KR" sz="600" dirty="0">
                  <a:solidFill>
                    <a:schemeClr val="bg1">
                      <a:lumMod val="65000"/>
                    </a:schemeClr>
                  </a:solidFill>
                </a:rPr>
                <a:t>?</a:t>
              </a:r>
              <a:endParaRPr kumimoji="1" lang="ko-KR" altLang="en-US" sz="6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42259C8-97BC-838E-F5C4-57E50D411449}"/>
                </a:ext>
              </a:extLst>
            </p:cNvPr>
            <p:cNvSpPr txBox="1"/>
            <p:nvPr/>
          </p:nvSpPr>
          <p:spPr>
            <a:xfrm>
              <a:off x="6228773" y="2940596"/>
              <a:ext cx="64410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sz="800" b="1" dirty="0"/>
                <a:t>예약하기</a:t>
              </a:r>
              <a:endParaRPr kumimoji="1" lang="ko-KR" altLang="en-US" sz="900" b="1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3C5338D-2AC6-81DA-A813-9AEF56E4EAE5}"/>
                </a:ext>
              </a:extLst>
            </p:cNvPr>
            <p:cNvSpPr txBox="1"/>
            <p:nvPr/>
          </p:nvSpPr>
          <p:spPr>
            <a:xfrm>
              <a:off x="6134829" y="2811680"/>
              <a:ext cx="850739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700" dirty="0">
                  <a:solidFill>
                    <a:schemeClr val="bg1">
                      <a:lumMod val="65000"/>
                    </a:schemeClr>
                  </a:solidFill>
                </a:rPr>
                <a:t>QR</a:t>
              </a:r>
              <a:r>
                <a:rPr kumimoji="1" lang="ko-KR" altLang="en-US" sz="700" dirty="0">
                  <a:solidFill>
                    <a:schemeClr val="bg1">
                      <a:lumMod val="65000"/>
                    </a:schemeClr>
                  </a:solidFill>
                </a:rPr>
                <a:t> 스캔하고</a:t>
              </a:r>
            </a:p>
          </p:txBody>
        </p:sp>
        <p:sp>
          <p:nvSpPr>
            <p:cNvPr id="21" name="모서리가 둥근 직사각형 20">
              <a:extLst>
                <a:ext uri="{FF2B5EF4-FFF2-40B4-BE49-F238E27FC236}">
                  <a16:creationId xmlns:a16="http://schemas.microsoft.com/office/drawing/2014/main" id="{E41013A4-4DE3-DF08-CACA-D654ECC66153}"/>
                </a:ext>
              </a:extLst>
            </p:cNvPr>
            <p:cNvSpPr/>
            <p:nvPr/>
          </p:nvSpPr>
          <p:spPr>
            <a:xfrm>
              <a:off x="5176864" y="4009834"/>
              <a:ext cx="1782413" cy="30891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BED462E-E977-2CE5-CBC5-18C6BC2292A5}"/>
                </a:ext>
              </a:extLst>
            </p:cNvPr>
            <p:cNvSpPr txBox="1"/>
            <p:nvPr/>
          </p:nvSpPr>
          <p:spPr>
            <a:xfrm>
              <a:off x="5394601" y="4087664"/>
              <a:ext cx="1335275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sz="700" dirty="0">
                  <a:solidFill>
                    <a:schemeClr val="bg1">
                      <a:lumMod val="65000"/>
                    </a:schemeClr>
                  </a:solidFill>
                </a:rPr>
                <a:t>이벤트</a:t>
              </a:r>
              <a:r>
                <a:rPr kumimoji="1" lang="en-US" altLang="ko-KR" sz="700" dirty="0">
                  <a:solidFill>
                    <a:schemeClr val="bg1">
                      <a:lumMod val="65000"/>
                    </a:schemeClr>
                  </a:solidFill>
                </a:rPr>
                <a:t>,</a:t>
              </a:r>
              <a:r>
                <a:rPr kumimoji="1" lang="ko-KR" altLang="en-US" sz="700" dirty="0">
                  <a:solidFill>
                    <a:schemeClr val="bg1">
                      <a:lumMod val="65000"/>
                    </a:schemeClr>
                  </a:solidFill>
                </a:rPr>
                <a:t> 광고 </a:t>
              </a:r>
              <a:r>
                <a:rPr kumimoji="1" lang="ko-KR" altLang="en-US" sz="700" dirty="0" err="1">
                  <a:solidFill>
                    <a:schemeClr val="bg1">
                      <a:lumMod val="65000"/>
                    </a:schemeClr>
                  </a:solidFill>
                </a:rPr>
                <a:t>베너</a:t>
              </a:r>
              <a:endParaRPr kumimoji="1" lang="en-US" altLang="ko-KR" sz="7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70D93157-2613-3246-E786-3DD3853F54F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16765" y="4392697"/>
              <a:ext cx="285912" cy="79082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4DBE7A9F-37C8-3182-DE60-CE4E469D18F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190269" y="2226064"/>
              <a:ext cx="673100" cy="609600"/>
            </a:xfrm>
            <a:prstGeom prst="rect">
              <a:avLst/>
            </a:prstGeom>
          </p:spPr>
        </p:pic>
      </p:grp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C50C855-476C-79B1-0B6C-7F4B354243E7}"/>
              </a:ext>
            </a:extLst>
          </p:cNvPr>
          <p:cNvSpPr/>
          <p:nvPr/>
        </p:nvSpPr>
        <p:spPr>
          <a:xfrm>
            <a:off x="2867570" y="1944585"/>
            <a:ext cx="1059359" cy="222840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F4A5EED7-0FA1-2913-254D-139ED62FBFD3}"/>
              </a:ext>
            </a:extLst>
          </p:cNvPr>
          <p:cNvSpPr/>
          <p:nvPr/>
        </p:nvSpPr>
        <p:spPr>
          <a:xfrm>
            <a:off x="3975917" y="3385038"/>
            <a:ext cx="1023209" cy="75219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DF257B9-232A-8A35-45B9-4C676D916CAC}"/>
              </a:ext>
            </a:extLst>
          </p:cNvPr>
          <p:cNvSpPr/>
          <p:nvPr/>
        </p:nvSpPr>
        <p:spPr>
          <a:xfrm>
            <a:off x="4001347" y="2006567"/>
            <a:ext cx="1023209" cy="123975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5634797" y="1779936"/>
            <a:ext cx="4312982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Main</a:t>
            </a:r>
            <a:r>
              <a:rPr lang="ko-KR" altLang="en-US" sz="1400" dirty="0"/>
              <a:t>페이지</a:t>
            </a:r>
            <a:endParaRPr lang="en-US" altLang="ko-KR" sz="1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2</a:t>
            </a:r>
            <a:r>
              <a:rPr lang="en-US" altLang="ko-KR" sz="1400" baseline="30000" dirty="0"/>
              <a:t>nd</a:t>
            </a:r>
            <a:r>
              <a:rPr lang="ko-KR" altLang="en-US" sz="1400" baseline="30000" dirty="0"/>
              <a:t>  </a:t>
            </a:r>
            <a:r>
              <a:rPr lang="ko-KR" altLang="en-US" sz="1400" dirty="0"/>
              <a:t>세차장 리스트  페이지</a:t>
            </a:r>
            <a:r>
              <a:rPr lang="en-US" altLang="ko-KR" sz="1400" dirty="0"/>
              <a:t>(</a:t>
            </a:r>
            <a:r>
              <a:rPr lang="ko-KR" altLang="en-US" sz="1400" dirty="0"/>
              <a:t>세차하기</a:t>
            </a:r>
            <a:r>
              <a:rPr lang="en-US" altLang="ko-KR" sz="1400" dirty="0"/>
              <a:t>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3</a:t>
            </a:r>
            <a:r>
              <a:rPr lang="en-US" altLang="ko-KR" sz="1400" baseline="30000" dirty="0"/>
              <a:t>rd</a:t>
            </a:r>
            <a:r>
              <a:rPr lang="ko-KR" altLang="en-US" sz="1400" dirty="0"/>
              <a:t> 각 세차장 페이지</a:t>
            </a:r>
            <a:endParaRPr lang="en-US" altLang="ko-KR" sz="1400" dirty="0"/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세차장 정보 제공</a:t>
            </a:r>
            <a:endParaRPr lang="en-US" altLang="ko-KR" sz="1400" dirty="0"/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예약하기</a:t>
            </a:r>
            <a:endParaRPr lang="en-US" altLang="ko-KR" sz="1400" dirty="0"/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ko-KR" altLang="en-US" sz="1400" dirty="0" err="1"/>
              <a:t>톡하기</a:t>
            </a:r>
            <a:endParaRPr lang="en-US" altLang="ko-KR" sz="1400" dirty="0"/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전화하기</a:t>
            </a:r>
            <a:endParaRPr lang="en-US" altLang="ko-KR" sz="1400" dirty="0"/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…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2</a:t>
            </a:r>
            <a:r>
              <a:rPr lang="en-US" altLang="ko-KR" sz="1400" baseline="30000" dirty="0"/>
              <a:t>nd</a:t>
            </a:r>
            <a:r>
              <a:rPr lang="ko-KR" altLang="en-US" sz="1400" baseline="30000" dirty="0"/>
              <a:t> </a:t>
            </a:r>
            <a:r>
              <a:rPr lang="en-US" altLang="ko-KR" sz="1400" dirty="0"/>
              <a:t>QR </a:t>
            </a:r>
            <a:r>
              <a:rPr lang="ko-KR" altLang="en-US" sz="1400" dirty="0"/>
              <a:t>예약 페이지</a:t>
            </a:r>
            <a:r>
              <a:rPr lang="en-US" altLang="ko-KR" sz="1400" dirty="0"/>
              <a:t>(</a:t>
            </a:r>
            <a:r>
              <a:rPr lang="ko-KR" altLang="en-US" sz="1400" dirty="0"/>
              <a:t>예약하기</a:t>
            </a:r>
            <a:r>
              <a:rPr lang="en-US" altLang="ko-KR" sz="1400" dirty="0"/>
              <a:t>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QR </a:t>
            </a:r>
            <a:r>
              <a:rPr lang="ko-KR" altLang="en-US" sz="1400" dirty="0"/>
              <a:t>코드 인식 기능 </a:t>
            </a:r>
            <a:endParaRPr lang="en-US" altLang="ko-KR" sz="1400" dirty="0"/>
          </a:p>
          <a:p>
            <a:pPr lvl="2"/>
            <a:r>
              <a:rPr lang="ko-KR" altLang="en-US" sz="1400" dirty="0"/>
              <a:t>       </a:t>
            </a:r>
            <a:r>
              <a:rPr lang="en-US" altLang="ko-KR" sz="1400" dirty="0"/>
              <a:t>=&gt;</a:t>
            </a:r>
            <a:r>
              <a:rPr lang="ko-KR" altLang="en-US" sz="1400" dirty="0"/>
              <a:t> </a:t>
            </a:r>
            <a:r>
              <a:rPr lang="en-US" altLang="ko-KR" sz="1400" dirty="0"/>
              <a:t>3</a:t>
            </a:r>
            <a:r>
              <a:rPr lang="en-US" altLang="ko-KR" sz="1400" baseline="30000" dirty="0"/>
              <a:t>rd </a:t>
            </a:r>
            <a:r>
              <a:rPr lang="ko-KR" altLang="en-US" sz="1400" baseline="30000" dirty="0"/>
              <a:t> </a:t>
            </a:r>
            <a:r>
              <a:rPr lang="ko-KR" altLang="en-US" sz="1400" dirty="0"/>
              <a:t>해당 세차장 페이지 이동</a:t>
            </a:r>
            <a:endParaRPr lang="en-US" altLang="ko-KR" sz="1400" dirty="0"/>
          </a:p>
          <a:p>
            <a:pPr lvl="2"/>
            <a:endParaRPr lang="en-US" altLang="ko-KR" sz="1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2</a:t>
            </a:r>
            <a:r>
              <a:rPr lang="en-US" altLang="ko-KR" sz="1400" baseline="30000" dirty="0"/>
              <a:t>nd</a:t>
            </a:r>
            <a:r>
              <a:rPr lang="ko-KR" altLang="en-US" sz="1400" baseline="30000" dirty="0"/>
              <a:t> </a:t>
            </a:r>
            <a:r>
              <a:rPr lang="ko-KR" altLang="en-US" sz="1400" dirty="0"/>
              <a:t> 세차장 등록 랜딩 페이지</a:t>
            </a:r>
            <a:r>
              <a:rPr lang="en-US" altLang="ko-KR" sz="1400" dirty="0"/>
              <a:t>(</a:t>
            </a:r>
            <a:r>
              <a:rPr lang="ko-KR" altLang="en-US" sz="1400" dirty="0"/>
              <a:t>등록하기</a:t>
            </a:r>
            <a:r>
              <a:rPr lang="en-US" altLang="ko-KR" sz="1400" dirty="0"/>
              <a:t>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세차세차의 서비스 혜택 소개</a:t>
            </a:r>
            <a:endParaRPr lang="en-US" altLang="ko-KR" sz="1400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사례 소개</a:t>
            </a:r>
            <a:endParaRPr lang="en-US" altLang="ko-KR" sz="1400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등록 절차 소개</a:t>
            </a:r>
            <a:endParaRPr lang="en-US" altLang="ko-KR" sz="1400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“</a:t>
            </a:r>
            <a:r>
              <a:rPr lang="ko-KR" altLang="en-US" sz="1400" dirty="0"/>
              <a:t>등록하기</a:t>
            </a:r>
            <a:r>
              <a:rPr lang="en-US" altLang="ko-KR" sz="1400" dirty="0"/>
              <a:t>”</a:t>
            </a:r>
            <a:r>
              <a:rPr lang="ko-KR" altLang="en-US" sz="1400" dirty="0"/>
              <a:t> 버튼</a:t>
            </a:r>
            <a:endParaRPr lang="en-US" altLang="ko-KR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111E5B-B28E-1AD0-CDE2-72C693D5B9A0}"/>
              </a:ext>
            </a:extLst>
          </p:cNvPr>
          <p:cNvSpPr txBox="1"/>
          <p:nvPr/>
        </p:nvSpPr>
        <p:spPr>
          <a:xfrm>
            <a:off x="6096000" y="1215407"/>
            <a:ext cx="1872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정보 구조도</a:t>
            </a:r>
            <a:r>
              <a:rPr kumimoji="1" lang="en-US" altLang="ko-KR" dirty="0"/>
              <a:t>(I.A)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517369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8F16451F-BF6E-41C6-B0FC-7182B5AFBE6F}"/>
              </a:ext>
            </a:extLst>
          </p:cNvPr>
          <p:cNvCxnSpPr/>
          <p:nvPr/>
        </p:nvCxnSpPr>
        <p:spPr>
          <a:xfrm>
            <a:off x="1588" y="591289"/>
            <a:ext cx="12188826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059" name="TextBox 7">
            <a:extLst>
              <a:ext uri="{FF2B5EF4-FFF2-40B4-BE49-F238E27FC236}">
                <a16:creationId xmlns:a16="http://schemas.microsoft.com/office/drawing/2014/main" id="{27744C70-DFB7-020E-CC0F-FF1218DEF5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516" y="180234"/>
            <a:ext cx="6284863" cy="3221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ko-KR" altLang="en-US" sz="1500" dirty="0">
                <a:latin typeface="KoPub돋움체 Bold"/>
                <a:ea typeface="KoPub돋움체 Bold"/>
                <a:cs typeface="KoPub돋움체 Bold"/>
              </a:rPr>
              <a:t>로고정립</a:t>
            </a:r>
          </a:p>
        </p:txBody>
      </p:sp>
      <p:sp>
        <p:nvSpPr>
          <p:cNvPr id="45063" name="텍스트 상자 63">
            <a:extLst>
              <a:ext uri="{FF2B5EF4-FFF2-40B4-BE49-F238E27FC236}">
                <a16:creationId xmlns:a16="http://schemas.microsoft.com/office/drawing/2014/main" id="{4704B06A-FA0C-B264-22DD-3E0B8CAAAC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21692" y="1174846"/>
            <a:ext cx="5151412" cy="4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799" b="1" dirty="0">
                <a:latin typeface="NanumSquare" pitchFamily="50" charset="-127"/>
                <a:ea typeface="NanumSquare" pitchFamily="50" charset="-127"/>
                <a:cs typeface="맑은 고딕 Semilight" panose="020B0502040204020203" pitchFamily="34" charset="-128"/>
              </a:rPr>
              <a:t>Logo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2D277C8D-7017-E2DD-C923-C4BD40070E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1341" y="1629009"/>
            <a:ext cx="8149317" cy="4637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2418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8F16451F-BF6E-41C6-B0FC-7182B5AFBE6F}"/>
              </a:ext>
            </a:extLst>
          </p:cNvPr>
          <p:cNvCxnSpPr/>
          <p:nvPr/>
        </p:nvCxnSpPr>
        <p:spPr>
          <a:xfrm>
            <a:off x="1588" y="591289"/>
            <a:ext cx="12188826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059" name="TextBox 7">
            <a:extLst>
              <a:ext uri="{FF2B5EF4-FFF2-40B4-BE49-F238E27FC236}">
                <a16:creationId xmlns:a16="http://schemas.microsoft.com/office/drawing/2014/main" id="{27744C70-DFB7-020E-CC0F-FF1218DEF5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516" y="180234"/>
            <a:ext cx="6284863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ko-KR" altLang="en-US" sz="1500" dirty="0">
                <a:latin typeface="KoPub돋움체 Bold"/>
                <a:ea typeface="KoPub돋움체 Bold"/>
                <a:cs typeface="KoPub돋움체 Bold"/>
              </a:rPr>
              <a:t>브랜드 페이지</a:t>
            </a:r>
            <a:r>
              <a:rPr lang="en-US" altLang="ko-KR" sz="1500" dirty="0">
                <a:latin typeface="KoPub돋움체 Bold"/>
                <a:ea typeface="KoPub돋움체 Bold"/>
                <a:cs typeface="KoPub돋움체 Bold"/>
              </a:rPr>
              <a:t>(</a:t>
            </a:r>
            <a:r>
              <a:rPr lang="ko-KR" altLang="en-US" sz="1500" dirty="0">
                <a:latin typeface="KoPub돋움체 Bold"/>
                <a:ea typeface="KoPub돋움체 Bold"/>
                <a:cs typeface="KoPub돋움체 Bold"/>
              </a:rPr>
              <a:t>서비스의 첫 화면</a:t>
            </a:r>
            <a:r>
              <a:rPr lang="en-US" altLang="ko-KR" sz="1500" dirty="0">
                <a:latin typeface="KoPub돋움체 Bold"/>
                <a:ea typeface="KoPub돋움체 Bold"/>
                <a:cs typeface="KoPub돋움체 Bold"/>
              </a:rPr>
              <a:t>)</a:t>
            </a:r>
            <a:r>
              <a:rPr lang="ko-KR" altLang="en-US" sz="1500" dirty="0">
                <a:latin typeface="KoPub돋움체 Bold"/>
                <a:ea typeface="KoPub돋움체 Bold"/>
                <a:cs typeface="KoPub돋움체 Bold"/>
              </a:rPr>
              <a:t> 수정</a:t>
            </a:r>
            <a:endParaRPr lang="en-US" altLang="ko-KR" sz="1500" dirty="0">
              <a:latin typeface="KoPub돋움체 Bold"/>
              <a:ea typeface="KoPub돋움체 Bold"/>
              <a:cs typeface="KoPub돋움체 Bold"/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8E909C08-E6AD-B9A8-6CCB-E28C5CD08D23}"/>
              </a:ext>
            </a:extLst>
          </p:cNvPr>
          <p:cNvGrpSpPr/>
          <p:nvPr/>
        </p:nvGrpSpPr>
        <p:grpSpPr>
          <a:xfrm>
            <a:off x="637353" y="1023811"/>
            <a:ext cx="2845040" cy="5277693"/>
            <a:chOff x="5075498" y="1307805"/>
            <a:chExt cx="2425772" cy="4316817"/>
          </a:xfrm>
        </p:grpSpPr>
        <p:pic>
          <p:nvPicPr>
            <p:cNvPr id="33" name="그림 32" descr="광장이(가) 표시된 사진&#10;&#10;자동 생성된 설명">
              <a:extLst>
                <a:ext uri="{FF2B5EF4-FFF2-40B4-BE49-F238E27FC236}">
                  <a16:creationId xmlns:a16="http://schemas.microsoft.com/office/drawing/2014/main" id="{10B3954A-3776-C6BA-DE8B-E61822D0007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593" t="3215" r="4797" b="1573"/>
            <a:stretch/>
          </p:blipFill>
          <p:spPr>
            <a:xfrm>
              <a:off x="5075498" y="1307805"/>
              <a:ext cx="1973483" cy="4316817"/>
            </a:xfrm>
            <a:prstGeom prst="rect">
              <a:avLst/>
            </a:prstGeom>
          </p:spPr>
        </p:pic>
        <p:sp>
          <p:nvSpPr>
            <p:cNvPr id="34" name="모서리가 둥근 직사각형 33">
              <a:extLst>
                <a:ext uri="{FF2B5EF4-FFF2-40B4-BE49-F238E27FC236}">
                  <a16:creationId xmlns:a16="http://schemas.microsoft.com/office/drawing/2014/main" id="{B02A0BDB-E870-61E9-415A-B3F0FC58831D}"/>
                </a:ext>
              </a:extLst>
            </p:cNvPr>
            <p:cNvSpPr/>
            <p:nvPr/>
          </p:nvSpPr>
          <p:spPr>
            <a:xfrm>
              <a:off x="5168096" y="2129742"/>
              <a:ext cx="850739" cy="174199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5" name="모서리가 둥근 직사각형 34">
              <a:extLst>
                <a:ext uri="{FF2B5EF4-FFF2-40B4-BE49-F238E27FC236}">
                  <a16:creationId xmlns:a16="http://schemas.microsoft.com/office/drawing/2014/main" id="{BE0FA1A6-6ECF-2816-DF0A-578BA76A2718}"/>
                </a:ext>
              </a:extLst>
            </p:cNvPr>
            <p:cNvSpPr/>
            <p:nvPr/>
          </p:nvSpPr>
          <p:spPr>
            <a:xfrm>
              <a:off x="6108538" y="2129742"/>
              <a:ext cx="850739" cy="1060025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6" name="모서리가 둥근 직사각형 35">
              <a:extLst>
                <a:ext uri="{FF2B5EF4-FFF2-40B4-BE49-F238E27FC236}">
                  <a16:creationId xmlns:a16="http://schemas.microsoft.com/office/drawing/2014/main" id="{E7711C85-C5ED-17CD-878E-193607636075}"/>
                </a:ext>
              </a:extLst>
            </p:cNvPr>
            <p:cNvSpPr/>
            <p:nvPr/>
          </p:nvSpPr>
          <p:spPr>
            <a:xfrm>
              <a:off x="6108538" y="3292235"/>
              <a:ext cx="850739" cy="579497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37" name="그림 36" descr="텍스트, 렌치, 도구이(가) 표시된 사진&#10;&#10;자동 생성된 설명">
              <a:extLst>
                <a:ext uri="{FF2B5EF4-FFF2-40B4-BE49-F238E27FC236}">
                  <a16:creationId xmlns:a16="http://schemas.microsoft.com/office/drawing/2014/main" id="{3CE3155E-CD59-94F0-713F-9318417D91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19662"/>
            <a:stretch/>
          </p:blipFill>
          <p:spPr>
            <a:xfrm>
              <a:off x="5176864" y="4857405"/>
              <a:ext cx="366151" cy="286613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28BEAC1-ED95-AF6E-715D-590D615514E6}"/>
                </a:ext>
              </a:extLst>
            </p:cNvPr>
            <p:cNvSpPr txBox="1"/>
            <p:nvPr/>
          </p:nvSpPr>
          <p:spPr>
            <a:xfrm>
              <a:off x="5564279" y="4875497"/>
              <a:ext cx="99592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700" b="1" dirty="0"/>
                <a:t>이용 가이드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7A50DE18-589B-0341-E03F-168BBE8EA762}"/>
                </a:ext>
              </a:extLst>
            </p:cNvPr>
            <p:cNvSpPr txBox="1"/>
            <p:nvPr/>
          </p:nvSpPr>
          <p:spPr>
            <a:xfrm>
              <a:off x="5507666" y="5000712"/>
              <a:ext cx="1390023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700" dirty="0" err="1">
                  <a:solidFill>
                    <a:schemeClr val="bg1">
                      <a:lumMod val="65000"/>
                    </a:schemeClr>
                  </a:solidFill>
                </a:rPr>
                <a:t>세차새차</a:t>
              </a:r>
              <a:r>
                <a:rPr kumimoji="1" lang="ko-KR" altLang="en-US" sz="700" dirty="0">
                  <a:solidFill>
                    <a:schemeClr val="bg1">
                      <a:lumMod val="65000"/>
                    </a:schemeClr>
                  </a:solidFill>
                </a:rPr>
                <a:t> 이용이 </a:t>
              </a:r>
              <a:r>
                <a:rPr kumimoji="1" lang="ko-KR" altLang="en-US" sz="700" dirty="0" err="1">
                  <a:solidFill>
                    <a:schemeClr val="bg1">
                      <a:lumMod val="65000"/>
                    </a:schemeClr>
                  </a:solidFill>
                </a:rPr>
                <a:t>처음신가요</a:t>
              </a:r>
              <a:r>
                <a:rPr kumimoji="1" lang="en-US" altLang="ko-KR" sz="700" dirty="0">
                  <a:solidFill>
                    <a:schemeClr val="bg1">
                      <a:lumMod val="65000"/>
                    </a:schemeClr>
                  </a:solidFill>
                </a:rPr>
                <a:t>?</a:t>
              </a:r>
              <a:endParaRPr kumimoji="1" lang="ko-KR" altLang="en-US" sz="7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40" name="L 도형 39">
              <a:extLst>
                <a:ext uri="{FF2B5EF4-FFF2-40B4-BE49-F238E27FC236}">
                  <a16:creationId xmlns:a16="http://schemas.microsoft.com/office/drawing/2014/main" id="{44ED02F2-567D-2E20-B432-32E55EF6C0DA}"/>
                </a:ext>
              </a:extLst>
            </p:cNvPr>
            <p:cNvSpPr/>
            <p:nvPr/>
          </p:nvSpPr>
          <p:spPr>
            <a:xfrm rot="13500000">
              <a:off x="6839212" y="5017494"/>
              <a:ext cx="74428" cy="74428"/>
            </a:xfrm>
            <a:prstGeom prst="corner">
              <a:avLst>
                <a:gd name="adj1" fmla="val 23846"/>
                <a:gd name="adj2" fmla="val 26923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5FEC0B53-3B5D-5034-C4AF-28249F5135F5}"/>
                </a:ext>
              </a:extLst>
            </p:cNvPr>
            <p:cNvSpPr txBox="1"/>
            <p:nvPr/>
          </p:nvSpPr>
          <p:spPr>
            <a:xfrm>
              <a:off x="5168096" y="2224678"/>
              <a:ext cx="99592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900" b="1" dirty="0"/>
                <a:t>세차하기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7A64231-C738-CA98-2C76-63358EEAFC22}"/>
                </a:ext>
              </a:extLst>
            </p:cNvPr>
            <p:cNvSpPr txBox="1"/>
            <p:nvPr/>
          </p:nvSpPr>
          <p:spPr>
            <a:xfrm>
              <a:off x="5159239" y="2412207"/>
              <a:ext cx="85073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700" dirty="0">
                  <a:solidFill>
                    <a:schemeClr val="bg1">
                      <a:lumMod val="65000"/>
                    </a:schemeClr>
                  </a:solidFill>
                </a:rPr>
                <a:t>내 주변 세차장</a:t>
              </a:r>
              <a:endParaRPr kumimoji="1" lang="en-US" altLang="ko-KR" sz="700" dirty="0">
                <a:solidFill>
                  <a:schemeClr val="bg1">
                    <a:lumMod val="65000"/>
                  </a:schemeClr>
                </a:solidFill>
              </a:endParaRPr>
            </a:p>
            <a:p>
              <a:r>
                <a:rPr kumimoji="1" lang="ko-KR" altLang="en-US" sz="200" dirty="0">
                  <a:solidFill>
                    <a:schemeClr val="bg1">
                      <a:lumMod val="65000"/>
                    </a:schemeClr>
                  </a:solidFill>
                </a:rPr>
                <a:t> </a:t>
              </a:r>
              <a:endParaRPr kumimoji="1" lang="en-US" altLang="ko-KR" sz="200" dirty="0">
                <a:solidFill>
                  <a:schemeClr val="bg1">
                    <a:lumMod val="65000"/>
                  </a:schemeClr>
                </a:solidFill>
              </a:endParaRPr>
            </a:p>
            <a:p>
              <a:r>
                <a:rPr kumimoji="1" lang="ko-KR" altLang="en-US" sz="700" dirty="0">
                  <a:solidFill>
                    <a:schemeClr val="bg1">
                      <a:lumMod val="65000"/>
                    </a:schemeClr>
                  </a:solidFill>
                </a:rPr>
                <a:t>찾기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45E58FC0-77E8-2751-6060-B74270F03E3E}"/>
                </a:ext>
              </a:extLst>
            </p:cNvPr>
            <p:cNvSpPr txBox="1"/>
            <p:nvPr/>
          </p:nvSpPr>
          <p:spPr>
            <a:xfrm>
              <a:off x="6219264" y="3352949"/>
              <a:ext cx="64410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sz="800" b="1" dirty="0"/>
                <a:t>등록하기</a:t>
              </a:r>
              <a:endParaRPr kumimoji="1" lang="ko-KR" altLang="en-US" sz="900" b="1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E8EA566B-601B-DF34-0847-55B38D4974D1}"/>
                </a:ext>
              </a:extLst>
            </p:cNvPr>
            <p:cNvSpPr txBox="1"/>
            <p:nvPr/>
          </p:nvSpPr>
          <p:spPr>
            <a:xfrm>
              <a:off x="6108538" y="3523278"/>
              <a:ext cx="13927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600" dirty="0">
                  <a:solidFill>
                    <a:schemeClr val="bg1">
                      <a:lumMod val="65000"/>
                    </a:schemeClr>
                  </a:solidFill>
                </a:rPr>
                <a:t>세차장 </a:t>
              </a:r>
              <a:endParaRPr kumimoji="1" lang="en-US" altLang="ko-KR" sz="600" dirty="0">
                <a:solidFill>
                  <a:schemeClr val="bg1">
                    <a:lumMod val="65000"/>
                  </a:schemeClr>
                </a:solidFill>
              </a:endParaRPr>
            </a:p>
            <a:p>
              <a:r>
                <a:rPr kumimoji="1" lang="ko-KR" altLang="en-US" sz="600" dirty="0" err="1">
                  <a:solidFill>
                    <a:schemeClr val="bg1">
                      <a:lumMod val="65000"/>
                    </a:schemeClr>
                  </a:solidFill>
                </a:rPr>
                <a:t>사장님이신가요</a:t>
              </a:r>
              <a:r>
                <a:rPr kumimoji="1" lang="en-US" altLang="ko-KR" sz="600" dirty="0">
                  <a:solidFill>
                    <a:schemeClr val="bg1">
                      <a:lumMod val="65000"/>
                    </a:schemeClr>
                  </a:solidFill>
                </a:rPr>
                <a:t>?</a:t>
              </a:r>
              <a:endParaRPr kumimoji="1" lang="ko-KR" altLang="en-US" sz="6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CCBA9433-2197-FC09-CD9F-DD7B8361D61B}"/>
                </a:ext>
              </a:extLst>
            </p:cNvPr>
            <p:cNvSpPr txBox="1"/>
            <p:nvPr/>
          </p:nvSpPr>
          <p:spPr>
            <a:xfrm>
              <a:off x="6228773" y="2940596"/>
              <a:ext cx="64410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sz="800" b="1" dirty="0"/>
                <a:t>예약하기</a:t>
              </a:r>
              <a:endParaRPr kumimoji="1" lang="ko-KR" altLang="en-US" sz="900" b="1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EA2357B9-47E9-D56F-2756-E50D85D643D8}"/>
                </a:ext>
              </a:extLst>
            </p:cNvPr>
            <p:cNvSpPr txBox="1"/>
            <p:nvPr/>
          </p:nvSpPr>
          <p:spPr>
            <a:xfrm>
              <a:off x="6134829" y="2811680"/>
              <a:ext cx="850739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700" dirty="0">
                  <a:solidFill>
                    <a:schemeClr val="bg1">
                      <a:lumMod val="65000"/>
                    </a:schemeClr>
                  </a:solidFill>
                </a:rPr>
                <a:t>QR</a:t>
              </a:r>
              <a:r>
                <a:rPr kumimoji="1" lang="ko-KR" altLang="en-US" sz="700" dirty="0">
                  <a:solidFill>
                    <a:schemeClr val="bg1">
                      <a:lumMod val="65000"/>
                    </a:schemeClr>
                  </a:solidFill>
                </a:rPr>
                <a:t> 스캔하고</a:t>
              </a:r>
            </a:p>
          </p:txBody>
        </p:sp>
        <p:sp>
          <p:nvSpPr>
            <p:cNvPr id="47" name="모서리가 둥근 직사각형 46">
              <a:extLst>
                <a:ext uri="{FF2B5EF4-FFF2-40B4-BE49-F238E27FC236}">
                  <a16:creationId xmlns:a16="http://schemas.microsoft.com/office/drawing/2014/main" id="{8024AC5F-7922-CAE2-EE50-F64693EEC6B1}"/>
                </a:ext>
              </a:extLst>
            </p:cNvPr>
            <p:cNvSpPr/>
            <p:nvPr/>
          </p:nvSpPr>
          <p:spPr>
            <a:xfrm>
              <a:off x="5176864" y="4009834"/>
              <a:ext cx="1782413" cy="30891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5AFA86A3-4493-6F5B-37FC-EF15AC21A2BF}"/>
                </a:ext>
              </a:extLst>
            </p:cNvPr>
            <p:cNvSpPr txBox="1"/>
            <p:nvPr/>
          </p:nvSpPr>
          <p:spPr>
            <a:xfrm>
              <a:off x="5394601" y="4087664"/>
              <a:ext cx="1335275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sz="700" dirty="0">
                  <a:solidFill>
                    <a:schemeClr val="bg1">
                      <a:lumMod val="65000"/>
                    </a:schemeClr>
                  </a:solidFill>
                </a:rPr>
                <a:t>이벤트</a:t>
              </a:r>
              <a:r>
                <a:rPr kumimoji="1" lang="en-US" altLang="ko-KR" sz="700" dirty="0">
                  <a:solidFill>
                    <a:schemeClr val="bg1">
                      <a:lumMod val="65000"/>
                    </a:schemeClr>
                  </a:solidFill>
                </a:rPr>
                <a:t>,</a:t>
              </a:r>
              <a:r>
                <a:rPr kumimoji="1" lang="ko-KR" altLang="en-US" sz="700" dirty="0">
                  <a:solidFill>
                    <a:schemeClr val="bg1">
                      <a:lumMod val="65000"/>
                    </a:schemeClr>
                  </a:solidFill>
                </a:rPr>
                <a:t> 광고 </a:t>
              </a:r>
              <a:r>
                <a:rPr kumimoji="1" lang="ko-KR" altLang="en-US" sz="700" dirty="0" err="1">
                  <a:solidFill>
                    <a:schemeClr val="bg1">
                      <a:lumMod val="65000"/>
                    </a:schemeClr>
                  </a:solidFill>
                </a:rPr>
                <a:t>베너</a:t>
              </a:r>
              <a:endParaRPr kumimoji="1" lang="en-US" altLang="ko-KR" sz="7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pic>
          <p:nvPicPr>
            <p:cNvPr id="49" name="그림 48">
              <a:extLst>
                <a:ext uri="{FF2B5EF4-FFF2-40B4-BE49-F238E27FC236}">
                  <a16:creationId xmlns:a16="http://schemas.microsoft.com/office/drawing/2014/main" id="{C8AE8F03-8258-2B59-4AC8-7FC3931D947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16765" y="4392697"/>
              <a:ext cx="285912" cy="79082"/>
            </a:xfrm>
            <a:prstGeom prst="rect">
              <a:avLst/>
            </a:prstGeom>
          </p:spPr>
        </p:pic>
        <p:pic>
          <p:nvPicPr>
            <p:cNvPr id="50" name="그림 49">
              <a:extLst>
                <a:ext uri="{FF2B5EF4-FFF2-40B4-BE49-F238E27FC236}">
                  <a16:creationId xmlns:a16="http://schemas.microsoft.com/office/drawing/2014/main" id="{56870EDB-35B6-0E01-543B-B6F9BB0F764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190269" y="2226064"/>
              <a:ext cx="673100" cy="609600"/>
            </a:xfrm>
            <a:prstGeom prst="rect">
              <a:avLst/>
            </a:prstGeom>
          </p:spPr>
        </p:pic>
      </p:grpSp>
      <p:sp>
        <p:nvSpPr>
          <p:cNvPr id="51" name="오른쪽 화살표[R] 50">
            <a:extLst>
              <a:ext uri="{FF2B5EF4-FFF2-40B4-BE49-F238E27FC236}">
                <a16:creationId xmlns:a16="http://schemas.microsoft.com/office/drawing/2014/main" id="{882DD89B-3F1D-209A-633A-BE72A496A381}"/>
              </a:ext>
            </a:extLst>
          </p:cNvPr>
          <p:cNvSpPr/>
          <p:nvPr/>
        </p:nvSpPr>
        <p:spPr>
          <a:xfrm>
            <a:off x="3324947" y="3230123"/>
            <a:ext cx="922867" cy="397753"/>
          </a:xfrm>
          <a:prstGeom prst="rightArrow">
            <a:avLst/>
          </a:prstGeom>
          <a:solidFill>
            <a:schemeClr val="bg1"/>
          </a:solidFill>
          <a:ln w="349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0084D69B-E8E3-88F8-6945-B1C4009641D6}"/>
              </a:ext>
            </a:extLst>
          </p:cNvPr>
          <p:cNvGrpSpPr/>
          <p:nvPr/>
        </p:nvGrpSpPr>
        <p:grpSpPr>
          <a:xfrm>
            <a:off x="4863492" y="989017"/>
            <a:ext cx="3473501" cy="5277694"/>
            <a:chOff x="6977704" y="1006946"/>
            <a:chExt cx="3473501" cy="5277694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3D5C9BCD-F01C-603F-9BBA-83DA294210E1}"/>
                </a:ext>
              </a:extLst>
            </p:cNvPr>
            <p:cNvGrpSpPr/>
            <p:nvPr/>
          </p:nvGrpSpPr>
          <p:grpSpPr>
            <a:xfrm>
              <a:off x="6977704" y="1006946"/>
              <a:ext cx="2437359" cy="5277694"/>
              <a:chOff x="6977704" y="1006946"/>
              <a:chExt cx="2437359" cy="5277694"/>
            </a:xfrm>
            <a:effectLst>
              <a:outerShdw blurRad="50800" dist="50800" dir="5400000" sx="100467" sy="100467" algn="ctr" rotWithShape="0">
                <a:schemeClr val="tx1"/>
              </a:outerShdw>
            </a:effectLst>
          </p:grpSpPr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43C9522D-5967-E42D-8A72-51A7BFF2E7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977704" y="1006946"/>
                <a:ext cx="2437359" cy="5277694"/>
              </a:xfrm>
              <a:prstGeom prst="rect">
                <a:avLst/>
              </a:prstGeom>
            </p:spPr>
          </p:pic>
          <p:grpSp>
            <p:nvGrpSpPr>
              <p:cNvPr id="4" name="그룹 3">
                <a:extLst>
                  <a:ext uri="{FF2B5EF4-FFF2-40B4-BE49-F238E27FC236}">
                    <a16:creationId xmlns:a16="http://schemas.microsoft.com/office/drawing/2014/main" id="{61420CCE-6E94-F0E7-E545-E110376FB726}"/>
                  </a:ext>
                </a:extLst>
              </p:cNvPr>
              <p:cNvGrpSpPr/>
              <p:nvPr/>
            </p:nvGrpSpPr>
            <p:grpSpPr>
              <a:xfrm>
                <a:off x="7125388" y="2011838"/>
                <a:ext cx="2141990" cy="2863349"/>
                <a:chOff x="2169837" y="2011838"/>
                <a:chExt cx="2141990" cy="2863349"/>
              </a:xfrm>
            </p:grpSpPr>
            <p:sp>
              <p:nvSpPr>
                <p:cNvPr id="19" name="모서리가 둥근 직사각형 18">
                  <a:extLst>
                    <a:ext uri="{FF2B5EF4-FFF2-40B4-BE49-F238E27FC236}">
                      <a16:creationId xmlns:a16="http://schemas.microsoft.com/office/drawing/2014/main" id="{3BA1F843-84B7-B063-9F3D-606385B74AAD}"/>
                    </a:ext>
                  </a:extLst>
                </p:cNvPr>
                <p:cNvSpPr/>
                <p:nvPr/>
              </p:nvSpPr>
              <p:spPr>
                <a:xfrm>
                  <a:off x="2180225" y="2011838"/>
                  <a:ext cx="997780" cy="2129738"/>
                </a:xfrm>
                <a:prstGeom prst="roundRect">
                  <a:avLst/>
                </a:prstGeom>
                <a:solidFill>
                  <a:schemeClr val="bg1">
                    <a:lumMod val="9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20" name="모서리가 둥근 직사각형 19">
                  <a:extLst>
                    <a:ext uri="{FF2B5EF4-FFF2-40B4-BE49-F238E27FC236}">
                      <a16:creationId xmlns:a16="http://schemas.microsoft.com/office/drawing/2014/main" id="{F128E487-BC34-FF3A-E354-7A50C3C9A122}"/>
                    </a:ext>
                  </a:extLst>
                </p:cNvPr>
                <p:cNvSpPr/>
                <p:nvPr/>
              </p:nvSpPr>
              <p:spPr>
                <a:xfrm>
                  <a:off x="3283212" y="2011838"/>
                  <a:ext cx="997780" cy="1295975"/>
                </a:xfrm>
                <a:prstGeom prst="roundRect">
                  <a:avLst/>
                </a:prstGeom>
                <a:solidFill>
                  <a:schemeClr val="bg1">
                    <a:lumMod val="9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21" name="모서리가 둥근 직사각형 20">
                  <a:extLst>
                    <a:ext uri="{FF2B5EF4-FFF2-40B4-BE49-F238E27FC236}">
                      <a16:creationId xmlns:a16="http://schemas.microsoft.com/office/drawing/2014/main" id="{6BD604A2-48AB-6636-0E35-FCA348D65D0B}"/>
                    </a:ext>
                  </a:extLst>
                </p:cNvPr>
                <p:cNvSpPr/>
                <p:nvPr/>
              </p:nvSpPr>
              <p:spPr>
                <a:xfrm>
                  <a:off x="3283212" y="3433089"/>
                  <a:ext cx="997780" cy="708487"/>
                </a:xfrm>
                <a:prstGeom prst="roundRect">
                  <a:avLst/>
                </a:prstGeom>
                <a:solidFill>
                  <a:schemeClr val="bg1">
                    <a:lumMod val="9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6B8AF7E4-6C51-74FD-372A-386F5F7199ED}"/>
                    </a:ext>
                  </a:extLst>
                </p:cNvPr>
                <p:cNvSpPr txBox="1"/>
                <p:nvPr/>
              </p:nvSpPr>
              <p:spPr>
                <a:xfrm>
                  <a:off x="2180225" y="2127906"/>
                  <a:ext cx="1168054" cy="28221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ko-KR" altLang="en-US" sz="900" b="1" dirty="0"/>
                    <a:t>세차하기</a:t>
                  </a:r>
                </a:p>
              </p:txBody>
            </p:sp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B6D516D4-5D53-3812-7660-D3ED6BA544A2}"/>
                    </a:ext>
                  </a:extLst>
                </p:cNvPr>
                <p:cNvSpPr txBox="1"/>
                <p:nvPr/>
              </p:nvSpPr>
              <p:spPr>
                <a:xfrm>
                  <a:off x="2169837" y="2357177"/>
                  <a:ext cx="997780" cy="41391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ko-KR" altLang="en-US" sz="700" dirty="0">
                      <a:solidFill>
                        <a:schemeClr val="bg1">
                          <a:lumMod val="65000"/>
                        </a:schemeClr>
                      </a:solidFill>
                    </a:rPr>
                    <a:t>내 주변 세차장</a:t>
                  </a:r>
                  <a:endParaRPr kumimoji="1" lang="en-US" altLang="ko-KR" sz="700" dirty="0">
                    <a:solidFill>
                      <a:schemeClr val="bg1">
                        <a:lumMod val="65000"/>
                      </a:schemeClr>
                    </a:solidFill>
                  </a:endParaRPr>
                </a:p>
                <a:p>
                  <a:r>
                    <a:rPr kumimoji="1" lang="ko-KR" altLang="en-US" sz="200" dirty="0">
                      <a:solidFill>
                        <a:schemeClr val="bg1">
                          <a:lumMod val="65000"/>
                        </a:schemeClr>
                      </a:solidFill>
                    </a:rPr>
                    <a:t> </a:t>
                  </a:r>
                  <a:endParaRPr kumimoji="1" lang="en-US" altLang="ko-KR" sz="200" dirty="0">
                    <a:solidFill>
                      <a:schemeClr val="bg1">
                        <a:lumMod val="65000"/>
                      </a:schemeClr>
                    </a:solidFill>
                  </a:endParaRPr>
                </a:p>
                <a:p>
                  <a:r>
                    <a:rPr kumimoji="1" lang="ko-KR" altLang="en-US" sz="700" dirty="0">
                      <a:solidFill>
                        <a:schemeClr val="bg1">
                          <a:lumMod val="65000"/>
                        </a:schemeClr>
                      </a:solidFill>
                    </a:rPr>
                    <a:t>찾기</a:t>
                  </a:r>
                </a:p>
              </p:txBody>
            </p:sp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B617B119-41EF-E0AF-4CF9-B130C51BF097}"/>
                    </a:ext>
                  </a:extLst>
                </p:cNvPr>
                <p:cNvSpPr txBox="1"/>
                <p:nvPr/>
              </p:nvSpPr>
              <p:spPr>
                <a:xfrm>
                  <a:off x="3413075" y="3507318"/>
                  <a:ext cx="755431" cy="2633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ko-KR" altLang="en-US" sz="800" b="1" dirty="0"/>
                    <a:t>등록하기</a:t>
                  </a:r>
                  <a:endParaRPr kumimoji="1" lang="ko-KR" altLang="en-US" sz="900" b="1" dirty="0"/>
                </a:p>
              </p:txBody>
            </p:sp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B58C22D1-06A0-988A-86A1-00D912F56C1F}"/>
                    </a:ext>
                  </a:extLst>
                </p:cNvPr>
                <p:cNvSpPr txBox="1"/>
                <p:nvPr/>
              </p:nvSpPr>
              <p:spPr>
                <a:xfrm>
                  <a:off x="3424228" y="3003179"/>
                  <a:ext cx="755431" cy="2633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ko-KR" altLang="en-US" sz="800" b="1" dirty="0"/>
                    <a:t>예약하기</a:t>
                  </a:r>
                  <a:endParaRPr kumimoji="1" lang="ko-KR" altLang="en-US" sz="900" b="1" dirty="0"/>
                </a:p>
              </p:txBody>
            </p:sp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82D507F3-CB42-76AD-97D0-A02A99F315FB}"/>
                    </a:ext>
                  </a:extLst>
                </p:cNvPr>
                <p:cNvSpPr txBox="1"/>
                <p:nvPr/>
              </p:nvSpPr>
              <p:spPr>
                <a:xfrm>
                  <a:off x="3314047" y="2845568"/>
                  <a:ext cx="997780" cy="24458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en-US" altLang="ko-KR" sz="700" dirty="0">
                      <a:solidFill>
                        <a:schemeClr val="bg1">
                          <a:lumMod val="65000"/>
                        </a:schemeClr>
                      </a:solidFill>
                    </a:rPr>
                    <a:t>QR</a:t>
                  </a:r>
                  <a:r>
                    <a:rPr kumimoji="1" lang="ko-KR" altLang="en-US" sz="700" dirty="0">
                      <a:solidFill>
                        <a:schemeClr val="bg1">
                          <a:lumMod val="65000"/>
                        </a:schemeClr>
                      </a:solidFill>
                    </a:rPr>
                    <a:t> 스캔하고</a:t>
                  </a:r>
                </a:p>
              </p:txBody>
            </p:sp>
            <p:sp>
              <p:nvSpPr>
                <p:cNvPr id="28" name="모서리가 둥근 직사각형 27">
                  <a:extLst>
                    <a:ext uri="{FF2B5EF4-FFF2-40B4-BE49-F238E27FC236}">
                      <a16:creationId xmlns:a16="http://schemas.microsoft.com/office/drawing/2014/main" id="{DE2419D8-90ED-54E3-6480-94842E940723}"/>
                    </a:ext>
                  </a:extLst>
                </p:cNvPr>
                <p:cNvSpPr/>
                <p:nvPr/>
              </p:nvSpPr>
              <p:spPr>
                <a:xfrm>
                  <a:off x="2190508" y="4310418"/>
                  <a:ext cx="2090483" cy="377675"/>
                </a:xfrm>
                <a:prstGeom prst="roundRect">
                  <a:avLst/>
                </a:prstGeom>
                <a:solidFill>
                  <a:schemeClr val="bg1">
                    <a:lumMod val="9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0DAD8417-A8E8-95D2-F20B-79322646D5C7}"/>
                    </a:ext>
                  </a:extLst>
                </p:cNvPr>
                <p:cNvSpPr txBox="1"/>
                <p:nvPr/>
              </p:nvSpPr>
              <p:spPr>
                <a:xfrm>
                  <a:off x="2445878" y="4405572"/>
                  <a:ext cx="1566063" cy="24458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ko-KR" altLang="en-US" sz="700" dirty="0">
                      <a:solidFill>
                        <a:schemeClr val="bg1">
                          <a:lumMod val="65000"/>
                        </a:schemeClr>
                      </a:solidFill>
                    </a:rPr>
                    <a:t>이벤트</a:t>
                  </a:r>
                  <a:r>
                    <a:rPr kumimoji="1" lang="en-US" altLang="ko-KR" sz="700" dirty="0">
                      <a:solidFill>
                        <a:schemeClr val="bg1">
                          <a:lumMod val="65000"/>
                        </a:schemeClr>
                      </a:solidFill>
                    </a:rPr>
                    <a:t>,</a:t>
                  </a:r>
                  <a:r>
                    <a:rPr kumimoji="1" lang="ko-KR" altLang="en-US" sz="700" dirty="0">
                      <a:solidFill>
                        <a:schemeClr val="bg1">
                          <a:lumMod val="65000"/>
                        </a:schemeClr>
                      </a:solidFill>
                    </a:rPr>
                    <a:t> 광고 </a:t>
                  </a:r>
                  <a:r>
                    <a:rPr kumimoji="1" lang="ko-KR" altLang="en-US" sz="700" dirty="0" err="1">
                      <a:solidFill>
                        <a:schemeClr val="bg1">
                          <a:lumMod val="65000"/>
                        </a:schemeClr>
                      </a:solidFill>
                    </a:rPr>
                    <a:t>베너</a:t>
                  </a:r>
                  <a:endParaRPr kumimoji="1" lang="en-US" altLang="ko-KR" sz="700" dirty="0">
                    <a:solidFill>
                      <a:schemeClr val="bg1">
                        <a:lumMod val="65000"/>
                      </a:schemeClr>
                    </a:solidFill>
                  </a:endParaRPr>
                </a:p>
              </p:txBody>
            </p:sp>
            <p:pic>
              <p:nvPicPr>
                <p:cNvPr id="30" name="그림 29">
                  <a:extLst>
                    <a:ext uri="{FF2B5EF4-FFF2-40B4-BE49-F238E27FC236}">
                      <a16:creationId xmlns:a16="http://schemas.microsoft.com/office/drawing/2014/main" id="{39C2F93D-86E3-3B5E-2B66-77E020E48F1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058293" y="4778502"/>
                  <a:ext cx="335329" cy="96685"/>
                </a:xfrm>
                <a:prstGeom prst="rect">
                  <a:avLst/>
                </a:prstGeom>
              </p:spPr>
            </p:pic>
            <p:pic>
              <p:nvPicPr>
                <p:cNvPr id="31" name="그림 30">
                  <a:extLst>
                    <a:ext uri="{FF2B5EF4-FFF2-40B4-BE49-F238E27FC236}">
                      <a16:creationId xmlns:a16="http://schemas.microsoft.com/office/drawing/2014/main" id="{ABB2C476-6D4A-02A4-46AA-4EFD05E0CD5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379069" y="2129600"/>
                  <a:ext cx="789438" cy="745290"/>
                </a:xfrm>
                <a:prstGeom prst="rect">
                  <a:avLst/>
                </a:prstGeom>
              </p:spPr>
            </p:pic>
          </p:grpSp>
          <p:grpSp>
            <p:nvGrpSpPr>
              <p:cNvPr id="5" name="그룹 4">
                <a:extLst>
                  <a:ext uri="{FF2B5EF4-FFF2-40B4-BE49-F238E27FC236}">
                    <a16:creationId xmlns:a16="http://schemas.microsoft.com/office/drawing/2014/main" id="{BDD6CAC4-C825-8508-946D-644FB94FBD80}"/>
                  </a:ext>
                </a:extLst>
              </p:cNvPr>
              <p:cNvGrpSpPr/>
              <p:nvPr/>
            </p:nvGrpSpPr>
            <p:grpSpPr>
              <a:xfrm>
                <a:off x="7224356" y="5016772"/>
                <a:ext cx="2090483" cy="377675"/>
                <a:chOff x="3688055" y="4914153"/>
                <a:chExt cx="2090483" cy="377675"/>
              </a:xfrm>
            </p:grpSpPr>
            <p:sp>
              <p:nvSpPr>
                <p:cNvPr id="14" name="모서리가 둥근 직사각형 13">
                  <a:extLst>
                    <a:ext uri="{FF2B5EF4-FFF2-40B4-BE49-F238E27FC236}">
                      <a16:creationId xmlns:a16="http://schemas.microsoft.com/office/drawing/2014/main" id="{94AD32E7-5E4C-0D8C-30B6-75B8C061F682}"/>
                    </a:ext>
                  </a:extLst>
                </p:cNvPr>
                <p:cNvSpPr/>
                <p:nvPr/>
              </p:nvSpPr>
              <p:spPr>
                <a:xfrm>
                  <a:off x="3688055" y="4914153"/>
                  <a:ext cx="2090483" cy="377675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pic>
              <p:nvPicPr>
                <p:cNvPr id="15" name="그림 14" descr="텍스트, 렌치, 도구이(가) 표시된 사진&#10;&#10;자동 생성된 설명">
                  <a:extLst>
                    <a:ext uri="{FF2B5EF4-FFF2-40B4-BE49-F238E27FC236}">
                      <a16:creationId xmlns:a16="http://schemas.microsoft.com/office/drawing/2014/main" id="{25E607FD-38A0-725A-F581-F82E1BA5A9F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b="19662"/>
                <a:stretch/>
              </p:blipFill>
              <p:spPr>
                <a:xfrm>
                  <a:off x="3768634" y="4940912"/>
                  <a:ext cx="383062" cy="315255"/>
                </a:xfrm>
                <a:prstGeom prst="rect">
                  <a:avLst/>
                </a:prstGeom>
              </p:spPr>
            </p:pic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94783019-4B43-8814-6A54-761C0EAC72D1}"/>
                    </a:ext>
                  </a:extLst>
                </p:cNvPr>
                <p:cNvSpPr txBox="1"/>
                <p:nvPr/>
              </p:nvSpPr>
              <p:spPr>
                <a:xfrm>
                  <a:off x="4168506" y="4940912"/>
                  <a:ext cx="681078" cy="2000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ko-KR" altLang="en-US" sz="700" b="1" dirty="0"/>
                    <a:t>이용 가이드</a:t>
                  </a:r>
                </a:p>
              </p:txBody>
            </p:sp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966BC508-D37F-E429-8364-B7B61E14F5AA}"/>
                    </a:ext>
                  </a:extLst>
                </p:cNvPr>
                <p:cNvSpPr txBox="1"/>
                <p:nvPr/>
              </p:nvSpPr>
              <p:spPr>
                <a:xfrm>
                  <a:off x="4146584" y="5082263"/>
                  <a:ext cx="1329626" cy="2000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ko-KR" altLang="en-US" sz="700" dirty="0" err="1">
                      <a:solidFill>
                        <a:schemeClr val="bg1">
                          <a:lumMod val="65000"/>
                        </a:schemeClr>
                      </a:solidFill>
                    </a:rPr>
                    <a:t>세차새차</a:t>
                  </a:r>
                  <a:r>
                    <a:rPr kumimoji="1" lang="ko-KR" altLang="en-US" sz="700" dirty="0">
                      <a:solidFill>
                        <a:schemeClr val="bg1">
                          <a:lumMod val="65000"/>
                        </a:schemeClr>
                      </a:solidFill>
                    </a:rPr>
                    <a:t> 이용이 </a:t>
                  </a:r>
                  <a:r>
                    <a:rPr kumimoji="1" lang="ko-KR" altLang="en-US" sz="700" dirty="0" err="1">
                      <a:solidFill>
                        <a:schemeClr val="bg1">
                          <a:lumMod val="65000"/>
                        </a:schemeClr>
                      </a:solidFill>
                    </a:rPr>
                    <a:t>처음신가요</a:t>
                  </a:r>
                  <a:r>
                    <a:rPr kumimoji="1" lang="en-US" altLang="ko-KR" sz="700" dirty="0">
                      <a:solidFill>
                        <a:schemeClr val="bg1">
                          <a:lumMod val="65000"/>
                        </a:schemeClr>
                      </a:solidFill>
                    </a:rPr>
                    <a:t>?</a:t>
                  </a:r>
                  <a:endParaRPr kumimoji="1" lang="ko-KR" altLang="en-US" sz="700" dirty="0">
                    <a:solidFill>
                      <a:schemeClr val="bg1">
                        <a:lumMod val="65000"/>
                      </a:schemeClr>
                    </a:solidFill>
                  </a:endParaRPr>
                </a:p>
              </p:txBody>
            </p:sp>
            <p:sp>
              <p:nvSpPr>
                <p:cNvPr id="18" name="L 도형 17">
                  <a:extLst>
                    <a:ext uri="{FF2B5EF4-FFF2-40B4-BE49-F238E27FC236}">
                      <a16:creationId xmlns:a16="http://schemas.microsoft.com/office/drawing/2014/main" id="{FF0673B7-1C5E-9076-3656-34734E3EAE5C}"/>
                    </a:ext>
                  </a:extLst>
                </p:cNvPr>
                <p:cNvSpPr/>
                <p:nvPr/>
              </p:nvSpPr>
              <p:spPr>
                <a:xfrm rot="13500000">
                  <a:off x="5536659" y="5032455"/>
                  <a:ext cx="132170" cy="132171"/>
                </a:xfrm>
                <a:prstGeom prst="corner">
                  <a:avLst>
                    <a:gd name="adj1" fmla="val 23846"/>
                    <a:gd name="adj2" fmla="val 26923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</p:grpSp>
          <p:grpSp>
            <p:nvGrpSpPr>
              <p:cNvPr id="7" name="그룹 6">
                <a:extLst>
                  <a:ext uri="{FF2B5EF4-FFF2-40B4-BE49-F238E27FC236}">
                    <a16:creationId xmlns:a16="http://schemas.microsoft.com/office/drawing/2014/main" id="{C890357E-8D5A-A4A3-11C4-316F6DC1808D}"/>
                  </a:ext>
                </a:extLst>
              </p:cNvPr>
              <p:cNvGrpSpPr/>
              <p:nvPr/>
            </p:nvGrpSpPr>
            <p:grpSpPr>
              <a:xfrm>
                <a:off x="7224356" y="5461037"/>
                <a:ext cx="2090483" cy="377675"/>
                <a:chOff x="3688055" y="5509671"/>
                <a:chExt cx="2090483" cy="377675"/>
              </a:xfrm>
            </p:grpSpPr>
            <p:grpSp>
              <p:nvGrpSpPr>
                <p:cNvPr id="8" name="그룹 7">
                  <a:extLst>
                    <a:ext uri="{FF2B5EF4-FFF2-40B4-BE49-F238E27FC236}">
                      <a16:creationId xmlns:a16="http://schemas.microsoft.com/office/drawing/2014/main" id="{899D4C0A-AC12-D1A0-D76A-49FE2B380EB1}"/>
                    </a:ext>
                  </a:extLst>
                </p:cNvPr>
                <p:cNvGrpSpPr/>
                <p:nvPr/>
              </p:nvGrpSpPr>
              <p:grpSpPr>
                <a:xfrm>
                  <a:off x="3688055" y="5509671"/>
                  <a:ext cx="2090483" cy="377675"/>
                  <a:chOff x="3688055" y="4914153"/>
                  <a:chExt cx="2090483" cy="377675"/>
                </a:xfrm>
              </p:grpSpPr>
              <p:sp>
                <p:nvSpPr>
                  <p:cNvPr id="10" name="모서리가 둥근 직사각형 9">
                    <a:extLst>
                      <a:ext uri="{FF2B5EF4-FFF2-40B4-BE49-F238E27FC236}">
                        <a16:creationId xmlns:a16="http://schemas.microsoft.com/office/drawing/2014/main" id="{7DAD6F84-D44E-F7FB-3870-A183E9B52CD4}"/>
                      </a:ext>
                    </a:extLst>
                  </p:cNvPr>
                  <p:cNvSpPr/>
                  <p:nvPr/>
                </p:nvSpPr>
                <p:spPr>
                  <a:xfrm>
                    <a:off x="3688055" y="4914153"/>
                    <a:ext cx="2090483" cy="377675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R" altLang="en-US"/>
                  </a:p>
                </p:txBody>
              </p:sp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74285849-BA3D-B5FA-C79F-4DD30DD6C2FF}"/>
                      </a:ext>
                    </a:extLst>
                  </p:cNvPr>
                  <p:cNvSpPr txBox="1"/>
                  <p:nvPr/>
                </p:nvSpPr>
                <p:spPr>
                  <a:xfrm>
                    <a:off x="4168506" y="4940912"/>
                    <a:ext cx="681078" cy="20005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kumimoji="1" lang="ko-KR" altLang="en-US" sz="700" b="1" dirty="0"/>
                      <a:t>쿠폰 등록</a:t>
                    </a:r>
                  </a:p>
                </p:txBody>
              </p:sp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65DCA56D-326C-08A1-3C2B-F424003D1EE7}"/>
                      </a:ext>
                    </a:extLst>
                  </p:cNvPr>
                  <p:cNvSpPr txBox="1"/>
                  <p:nvPr/>
                </p:nvSpPr>
                <p:spPr>
                  <a:xfrm>
                    <a:off x="4146584" y="5082263"/>
                    <a:ext cx="1329626" cy="20005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kumimoji="1" lang="ko-KR" altLang="en-US" sz="700" dirty="0">
                        <a:solidFill>
                          <a:schemeClr val="bg1">
                            <a:lumMod val="65000"/>
                          </a:schemeClr>
                        </a:solidFill>
                      </a:rPr>
                      <a:t>쿠폰을 가지고 </a:t>
                    </a:r>
                    <a:r>
                      <a:rPr kumimoji="1" lang="ko-KR" altLang="en-US" sz="700" dirty="0" err="1">
                        <a:solidFill>
                          <a:schemeClr val="bg1">
                            <a:lumMod val="65000"/>
                          </a:schemeClr>
                        </a:solidFill>
                      </a:rPr>
                      <a:t>계신가요</a:t>
                    </a:r>
                    <a:r>
                      <a:rPr kumimoji="1" lang="en-US" altLang="ko-KR" sz="700" dirty="0">
                        <a:solidFill>
                          <a:schemeClr val="bg1">
                            <a:lumMod val="65000"/>
                          </a:schemeClr>
                        </a:solidFill>
                      </a:rPr>
                      <a:t>?</a:t>
                    </a:r>
                    <a:endParaRPr kumimoji="1" lang="ko-KR" altLang="en-US" sz="700" dirty="0">
                      <a:solidFill>
                        <a:schemeClr val="bg1">
                          <a:lumMod val="65000"/>
                        </a:schemeClr>
                      </a:solidFill>
                    </a:endParaRPr>
                  </a:p>
                </p:txBody>
              </p:sp>
              <p:sp>
                <p:nvSpPr>
                  <p:cNvPr id="13" name="L 도형 12">
                    <a:extLst>
                      <a:ext uri="{FF2B5EF4-FFF2-40B4-BE49-F238E27FC236}">
                        <a16:creationId xmlns:a16="http://schemas.microsoft.com/office/drawing/2014/main" id="{B06E2A31-C57B-D091-BE4B-488A5E0DD6CF}"/>
                      </a:ext>
                    </a:extLst>
                  </p:cNvPr>
                  <p:cNvSpPr/>
                  <p:nvPr/>
                </p:nvSpPr>
                <p:spPr>
                  <a:xfrm rot="13500000">
                    <a:off x="5536659" y="5032455"/>
                    <a:ext cx="132170" cy="132171"/>
                  </a:xfrm>
                  <a:prstGeom prst="corner">
                    <a:avLst>
                      <a:gd name="adj1" fmla="val 23846"/>
                      <a:gd name="adj2" fmla="val 26923"/>
                    </a:avLst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R" altLang="en-US"/>
                  </a:p>
                </p:txBody>
              </p:sp>
            </p:grpSp>
            <p:pic>
              <p:nvPicPr>
                <p:cNvPr id="9" name="그림 8">
                  <a:extLst>
                    <a:ext uri="{FF2B5EF4-FFF2-40B4-BE49-F238E27FC236}">
                      <a16:creationId xmlns:a16="http://schemas.microsoft.com/office/drawing/2014/main" id="{6E79023B-7C31-007D-296E-3376568857D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780540" y="5571396"/>
                  <a:ext cx="355862" cy="245324"/>
                </a:xfrm>
                <a:prstGeom prst="rect">
                  <a:avLst/>
                </a:prstGeom>
              </p:spPr>
            </p:pic>
          </p:grpSp>
        </p:grp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B4D38E4A-9D43-058F-E221-E468ED108838}"/>
                </a:ext>
              </a:extLst>
            </p:cNvPr>
            <p:cNvSpPr/>
            <p:nvPr/>
          </p:nvSpPr>
          <p:spPr>
            <a:xfrm>
              <a:off x="6977704" y="1304737"/>
              <a:ext cx="2437359" cy="289157"/>
            </a:xfrm>
            <a:prstGeom prst="rect">
              <a:avLst/>
            </a:prstGeom>
            <a:noFill/>
            <a:ln w="38100">
              <a:solidFill>
                <a:srgbClr val="FF0000">
                  <a:alpha val="5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4B7A3996-809D-F0D1-0DC6-C00A52B36FC1}"/>
                </a:ext>
              </a:extLst>
            </p:cNvPr>
            <p:cNvSpPr/>
            <p:nvPr/>
          </p:nvSpPr>
          <p:spPr>
            <a:xfrm>
              <a:off x="6977704" y="5435970"/>
              <a:ext cx="2437359" cy="413912"/>
            </a:xfrm>
            <a:prstGeom prst="rect">
              <a:avLst/>
            </a:prstGeom>
            <a:noFill/>
            <a:ln w="38100">
              <a:solidFill>
                <a:srgbClr val="FF0000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C3C1DCD3-71A0-5D96-C996-35D6138DEA32}"/>
                </a:ext>
              </a:extLst>
            </p:cNvPr>
            <p:cNvSpPr/>
            <p:nvPr/>
          </p:nvSpPr>
          <p:spPr>
            <a:xfrm>
              <a:off x="6985526" y="6020666"/>
              <a:ext cx="2437359" cy="255841"/>
            </a:xfrm>
            <a:prstGeom prst="rect">
              <a:avLst/>
            </a:prstGeom>
            <a:noFill/>
            <a:ln w="38100">
              <a:solidFill>
                <a:srgbClr val="FF0000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55" name="꺾인 연결선[E] 59">
              <a:extLst>
                <a:ext uri="{FF2B5EF4-FFF2-40B4-BE49-F238E27FC236}">
                  <a16:creationId xmlns:a16="http://schemas.microsoft.com/office/drawing/2014/main" id="{E7410B58-2974-BF75-8339-4F1D38649E58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9415063" y="1433447"/>
              <a:ext cx="643337" cy="595255"/>
            </a:xfrm>
            <a:prstGeom prst="bentConnector3">
              <a:avLst>
                <a:gd name="adj1" fmla="val 50000"/>
              </a:avLst>
            </a:prstGeom>
            <a:ln w="38100">
              <a:solidFill>
                <a:srgbClr val="FF0000">
                  <a:alpha val="50000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꺾인 연결선[E] 59">
              <a:extLst>
                <a:ext uri="{FF2B5EF4-FFF2-40B4-BE49-F238E27FC236}">
                  <a16:creationId xmlns:a16="http://schemas.microsoft.com/office/drawing/2014/main" id="{2E93B6B7-11D9-0AD1-079F-C4FD90606128}"/>
                </a:ext>
              </a:extLst>
            </p:cNvPr>
            <p:cNvCxnSpPr>
              <a:cxnSpLocks/>
            </p:cNvCxnSpPr>
            <p:nvPr/>
          </p:nvCxnSpPr>
          <p:spPr bwMode="auto">
            <a:xfrm rot="5400000" flipH="1" flipV="1">
              <a:off x="9341477" y="4519421"/>
              <a:ext cx="1177851" cy="1041605"/>
            </a:xfrm>
            <a:prstGeom prst="bentConnector3">
              <a:avLst>
                <a:gd name="adj1" fmla="val 50000"/>
              </a:avLst>
            </a:prstGeom>
            <a:ln w="38100">
              <a:solidFill>
                <a:srgbClr val="FF0000">
                  <a:alpha val="50000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9" name="텍스트 상자 63">
            <a:extLst>
              <a:ext uri="{FF2B5EF4-FFF2-40B4-BE49-F238E27FC236}">
                <a16:creationId xmlns:a16="http://schemas.microsoft.com/office/drawing/2014/main" id="{C7B587BF-0847-BDF3-EDB9-B130B41BC8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07727" y="1114414"/>
            <a:ext cx="3716455" cy="10864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Symbol" pitchFamily="2" charset="2"/>
              <a:buChar char="Þ"/>
            </a:pPr>
            <a:r>
              <a:rPr kumimoji="1" lang="ko-KR" altLang="en-US" sz="1500" b="1" i="1" dirty="0">
                <a:solidFill>
                  <a:srgbClr val="0070C0"/>
                </a:solidFill>
                <a:latin typeface="NanumSquare" pitchFamily="50" charset="-127"/>
                <a:ea typeface="NanumSquare" pitchFamily="50" charset="-127"/>
                <a:cs typeface="맑은 고딕 Semilight" panose="020B0502040204020203" pitchFamily="34" charset="-128"/>
              </a:rPr>
              <a:t>많은 경우</a:t>
            </a:r>
            <a:r>
              <a:rPr kumimoji="1" lang="en-US" altLang="ko-KR" sz="1500" b="1" i="1" dirty="0">
                <a:solidFill>
                  <a:srgbClr val="0070C0"/>
                </a:solidFill>
                <a:latin typeface="NanumSquare" pitchFamily="50" charset="-127"/>
                <a:ea typeface="NanumSquare" pitchFamily="50" charset="-127"/>
                <a:cs typeface="맑은 고딕 Semilight" panose="020B0502040204020203" pitchFamily="34" charset="-128"/>
              </a:rPr>
              <a:t>,</a:t>
            </a:r>
            <a:r>
              <a:rPr kumimoji="1" lang="ko-KR" altLang="en-US" sz="1500" b="1" i="1" dirty="0">
                <a:solidFill>
                  <a:srgbClr val="0070C0"/>
                </a:solidFill>
                <a:latin typeface="NanumSquare" pitchFamily="50" charset="-127"/>
                <a:ea typeface="NanumSquare" pitchFamily="50" charset="-127"/>
                <a:cs typeface="맑은 고딕 Semilight" panose="020B0502040204020203" pitchFamily="34" charset="-128"/>
              </a:rPr>
              <a:t> 서비스 명을 가운데 위치</a:t>
            </a:r>
            <a:endParaRPr kumimoji="1" lang="en-US" altLang="ko-KR" sz="1500" b="1" i="1" dirty="0">
              <a:solidFill>
                <a:srgbClr val="0070C0"/>
              </a:solidFill>
              <a:latin typeface="NanumSquare" pitchFamily="50" charset="-127"/>
              <a:ea typeface="NanumSquare" pitchFamily="50" charset="-127"/>
              <a:cs typeface="맑은 고딕 Semilight" panose="020B0502040204020203" pitchFamily="34" charset="-128"/>
            </a:endParaRPr>
          </a:p>
          <a:p>
            <a:pPr marL="285750" indent="-285750">
              <a:lnSpc>
                <a:spcPct val="150000"/>
              </a:lnSpc>
              <a:buFont typeface="Symbol" pitchFamily="2" charset="2"/>
              <a:buChar char="Þ"/>
            </a:pPr>
            <a:r>
              <a:rPr kumimoji="1" lang="ko-KR" altLang="en-US" sz="1500" b="1" i="1" dirty="0">
                <a:solidFill>
                  <a:srgbClr val="0070C0"/>
                </a:solidFill>
                <a:latin typeface="NanumSquare" pitchFamily="50" charset="-127"/>
                <a:ea typeface="NanumSquare" pitchFamily="50" charset="-127"/>
                <a:cs typeface="맑은 고딕 Semilight" panose="020B0502040204020203" pitchFamily="34" charset="-128"/>
              </a:rPr>
              <a:t>로고는 좌측의 위치 </a:t>
            </a:r>
            <a:endParaRPr kumimoji="1" lang="en-US" altLang="ko-KR" sz="1500" b="1" i="1" dirty="0">
              <a:solidFill>
                <a:srgbClr val="0070C0"/>
              </a:solidFill>
              <a:latin typeface="NanumSquare" pitchFamily="50" charset="-127"/>
              <a:ea typeface="NanumSquare" pitchFamily="50" charset="-127"/>
              <a:cs typeface="맑은 고딕 Semilight" panose="020B0502040204020203" pitchFamily="34" charset="-128"/>
            </a:endParaRPr>
          </a:p>
          <a:p>
            <a:pPr marL="285750" indent="-285750">
              <a:lnSpc>
                <a:spcPct val="150000"/>
              </a:lnSpc>
              <a:buFont typeface="Symbol" pitchFamily="2" charset="2"/>
              <a:buChar char="Þ"/>
            </a:pPr>
            <a:r>
              <a:rPr kumimoji="1" lang="ko-KR" altLang="en-US" sz="1500" b="1" i="1" dirty="0">
                <a:solidFill>
                  <a:srgbClr val="0070C0"/>
                </a:solidFill>
                <a:latin typeface="NanumSquare" pitchFamily="50" charset="-127"/>
                <a:ea typeface="NanumSquare" pitchFamily="50" charset="-127"/>
                <a:cs typeface="맑은 고딕 Semilight" panose="020B0502040204020203" pitchFamily="34" charset="-128"/>
              </a:rPr>
              <a:t>햄버거 메뉴 생성</a:t>
            </a:r>
            <a:endParaRPr kumimoji="1" lang="en-US" altLang="ko-KR" sz="1500" b="1" i="1" dirty="0">
              <a:solidFill>
                <a:srgbClr val="0070C0"/>
              </a:solidFill>
              <a:latin typeface="NanumSquare" pitchFamily="50" charset="-127"/>
              <a:ea typeface="NanumSquare" pitchFamily="50" charset="-127"/>
              <a:cs typeface="맑은 고딕 Semilight" panose="020B0502040204020203" pitchFamily="34" charset="-128"/>
            </a:endParaRPr>
          </a:p>
        </p:txBody>
      </p:sp>
      <p:sp>
        <p:nvSpPr>
          <p:cNvPr id="61" name="텍스트 상자 63">
            <a:extLst>
              <a:ext uri="{FF2B5EF4-FFF2-40B4-BE49-F238E27FC236}">
                <a16:creationId xmlns:a16="http://schemas.microsoft.com/office/drawing/2014/main" id="{55293027-1415-C9BA-8CA8-5611F61EC4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17290" y="3621088"/>
            <a:ext cx="3716455" cy="1432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Symbol" pitchFamily="2" charset="2"/>
              <a:buChar char="Þ"/>
            </a:pPr>
            <a:r>
              <a:rPr kumimoji="1" lang="ko-KR" altLang="en-US" sz="1500" b="1" i="1" dirty="0">
                <a:solidFill>
                  <a:srgbClr val="0070C0"/>
                </a:solidFill>
                <a:latin typeface="NanumSquare" pitchFamily="50" charset="-127"/>
                <a:ea typeface="NanumSquare" pitchFamily="50" charset="-127"/>
                <a:cs typeface="맑은 고딕 Semilight" panose="020B0502040204020203" pitchFamily="34" charset="-128"/>
              </a:rPr>
              <a:t>서비스 초기</a:t>
            </a:r>
            <a:r>
              <a:rPr kumimoji="1" lang="en-US" altLang="ko-KR" sz="1500" b="1" i="1" dirty="0">
                <a:solidFill>
                  <a:srgbClr val="0070C0"/>
                </a:solidFill>
                <a:latin typeface="NanumSquare" pitchFamily="50" charset="-127"/>
                <a:ea typeface="NanumSquare" pitchFamily="50" charset="-127"/>
                <a:cs typeface="맑은 고딕 Semilight" panose="020B0502040204020203" pitchFamily="34" charset="-128"/>
              </a:rPr>
              <a:t>,</a:t>
            </a:r>
            <a:r>
              <a:rPr kumimoji="1" lang="ko-KR" altLang="en-US" sz="1500" b="1" i="1" dirty="0">
                <a:solidFill>
                  <a:srgbClr val="0070C0"/>
                </a:solidFill>
                <a:latin typeface="NanumSquare" pitchFamily="50" charset="-127"/>
                <a:ea typeface="NanumSquare" pitchFamily="50" charset="-127"/>
                <a:cs typeface="맑은 고딕 Semilight" panose="020B0502040204020203" pitchFamily="34" charset="-128"/>
              </a:rPr>
              <a:t> 쿠폰을 통한 프로모션을 활발히 진행 예정</a:t>
            </a:r>
            <a:r>
              <a:rPr kumimoji="1" lang="en-US" altLang="ko-KR" sz="1500" b="1" i="1" dirty="0">
                <a:solidFill>
                  <a:srgbClr val="0070C0"/>
                </a:solidFill>
                <a:latin typeface="NanumSquare" pitchFamily="50" charset="-127"/>
                <a:ea typeface="NanumSquare" pitchFamily="50" charset="-127"/>
                <a:cs typeface="맑은 고딕 Semilight" panose="020B0502040204020203" pitchFamily="34" charset="-128"/>
              </a:rPr>
              <a:t>.</a:t>
            </a:r>
            <a:r>
              <a:rPr kumimoji="1" lang="ko-KR" altLang="en-US" sz="1500" b="1" i="1" dirty="0">
                <a:solidFill>
                  <a:srgbClr val="0070C0"/>
                </a:solidFill>
                <a:latin typeface="NanumSquare" pitchFamily="50" charset="-127"/>
                <a:ea typeface="NanumSquare" pitchFamily="50" charset="-127"/>
                <a:cs typeface="맑은 고딕 Semilight" panose="020B0502040204020203" pitchFamily="34" charset="-128"/>
              </a:rPr>
              <a:t> </a:t>
            </a:r>
            <a:br>
              <a:rPr kumimoji="1" lang="en-US" altLang="ko-KR" sz="1500" b="1" i="1" dirty="0">
                <a:solidFill>
                  <a:srgbClr val="0070C0"/>
                </a:solidFill>
                <a:latin typeface="NanumSquare" pitchFamily="50" charset="-127"/>
                <a:ea typeface="NanumSquare" pitchFamily="50" charset="-127"/>
                <a:cs typeface="맑은 고딕 Semilight" panose="020B0502040204020203" pitchFamily="34" charset="-128"/>
              </a:rPr>
            </a:br>
            <a:r>
              <a:rPr kumimoji="1" lang="ko-KR" altLang="en-US" sz="1500" b="1" i="1" dirty="0">
                <a:solidFill>
                  <a:srgbClr val="0070C0"/>
                </a:solidFill>
                <a:latin typeface="NanumSquare" pitchFamily="50" charset="-127"/>
                <a:ea typeface="NanumSquare" pitchFamily="50" charset="-127"/>
                <a:cs typeface="맑은 고딕 Semilight" panose="020B0502040204020203" pitchFamily="34" charset="-128"/>
              </a:rPr>
              <a:t>따라서</a:t>
            </a:r>
            <a:r>
              <a:rPr kumimoji="1" lang="en-US" altLang="ko-KR" sz="1500" b="1" i="1" dirty="0">
                <a:solidFill>
                  <a:srgbClr val="0070C0"/>
                </a:solidFill>
                <a:latin typeface="NanumSquare" pitchFamily="50" charset="-127"/>
                <a:ea typeface="NanumSquare" pitchFamily="50" charset="-127"/>
                <a:cs typeface="맑은 고딕 Semilight" panose="020B0502040204020203" pitchFamily="34" charset="-128"/>
              </a:rPr>
              <a:t>,</a:t>
            </a:r>
            <a:r>
              <a:rPr kumimoji="1" lang="ko-KR" altLang="en-US" sz="1500" b="1" i="1" dirty="0">
                <a:solidFill>
                  <a:srgbClr val="0070C0"/>
                </a:solidFill>
                <a:latin typeface="NanumSquare" pitchFamily="50" charset="-127"/>
                <a:ea typeface="NanumSquare" pitchFamily="50" charset="-127"/>
                <a:cs typeface="맑은 고딕 Semilight" panose="020B0502040204020203" pitchFamily="34" charset="-128"/>
              </a:rPr>
              <a:t>쿠폰 등록을 첫 화면에서 바로 할 수 있도록 함</a:t>
            </a:r>
            <a:endParaRPr kumimoji="1" lang="en-US" altLang="ko-KR" sz="1500" b="1" i="1" dirty="0">
              <a:solidFill>
                <a:srgbClr val="0070C0"/>
              </a:solidFill>
              <a:latin typeface="NanumSquare" pitchFamily="50" charset="-127"/>
              <a:ea typeface="NanumSquare" pitchFamily="50" charset="-127"/>
              <a:cs typeface="맑은 고딕 Semilight" panose="020B0502040204020203" pitchFamily="34" charset="-128"/>
            </a:endParaRPr>
          </a:p>
        </p:txBody>
      </p:sp>
      <p:cxnSp>
        <p:nvCxnSpPr>
          <p:cNvPr id="63" name="꺾인 연결선[E] 59">
            <a:extLst>
              <a:ext uri="{FF2B5EF4-FFF2-40B4-BE49-F238E27FC236}">
                <a16:creationId xmlns:a16="http://schemas.microsoft.com/office/drawing/2014/main" id="{76CCED69-0BED-96EA-45A2-69EA8298F915}"/>
              </a:ext>
            </a:extLst>
          </p:cNvPr>
          <p:cNvCxnSpPr>
            <a:cxnSpLocks/>
          </p:cNvCxnSpPr>
          <p:nvPr/>
        </p:nvCxnSpPr>
        <p:spPr bwMode="auto">
          <a:xfrm flipV="1">
            <a:off x="7308224" y="5627495"/>
            <a:ext cx="909066" cy="498378"/>
          </a:xfrm>
          <a:prstGeom prst="bentConnector3">
            <a:avLst>
              <a:gd name="adj1" fmla="val 50000"/>
            </a:avLst>
          </a:prstGeom>
          <a:ln w="38100">
            <a:solidFill>
              <a:srgbClr val="FF0000">
                <a:alpha val="5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057" name="텍스트 상자 63">
            <a:extLst>
              <a:ext uri="{FF2B5EF4-FFF2-40B4-BE49-F238E27FC236}">
                <a16:creationId xmlns:a16="http://schemas.microsoft.com/office/drawing/2014/main" id="{486B311B-8635-FDF2-41FE-AEA17B7791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51373" y="5219245"/>
            <a:ext cx="3716455" cy="10864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Symbol" pitchFamily="2" charset="2"/>
              <a:buChar char="Þ"/>
            </a:pPr>
            <a:r>
              <a:rPr kumimoji="1" lang="ko-KR" altLang="en-US" sz="1500" b="1" i="1" dirty="0">
                <a:solidFill>
                  <a:srgbClr val="0070C0"/>
                </a:solidFill>
                <a:latin typeface="NanumSquare" pitchFamily="50" charset="-127"/>
                <a:ea typeface="NanumSquare" pitchFamily="50" charset="-127"/>
                <a:cs typeface="맑은 고딕 Semilight" panose="020B0502040204020203" pitchFamily="34" charset="-128"/>
              </a:rPr>
              <a:t>여러 서비스 조사 결과</a:t>
            </a:r>
            <a:r>
              <a:rPr kumimoji="1" lang="en-US" altLang="ko-KR" sz="1500" b="1" i="1" dirty="0">
                <a:solidFill>
                  <a:srgbClr val="0070C0"/>
                </a:solidFill>
                <a:latin typeface="NanumSquare" pitchFamily="50" charset="-127"/>
                <a:ea typeface="NanumSquare" pitchFamily="50" charset="-127"/>
                <a:cs typeface="맑은 고딕 Semilight" panose="020B0502040204020203" pitchFamily="34" charset="-128"/>
              </a:rPr>
              <a:t>,</a:t>
            </a:r>
            <a:r>
              <a:rPr kumimoji="1" lang="ko-KR" altLang="en-US" sz="1500" b="1" i="1" dirty="0">
                <a:solidFill>
                  <a:srgbClr val="0070C0"/>
                </a:solidFill>
                <a:latin typeface="NanumSquare" pitchFamily="50" charset="-127"/>
                <a:ea typeface="NanumSquare" pitchFamily="50" charset="-127"/>
                <a:cs typeface="맑은 고딕 Semilight" panose="020B0502040204020203" pitchFamily="34" charset="-128"/>
              </a:rPr>
              <a:t> 모바일 웹의 경우 네비게이션 바가 없음</a:t>
            </a:r>
            <a:r>
              <a:rPr kumimoji="1" lang="en-US" altLang="ko-KR" sz="1500" b="1" i="1" dirty="0">
                <a:solidFill>
                  <a:srgbClr val="0070C0"/>
                </a:solidFill>
                <a:latin typeface="NanumSquare" pitchFamily="50" charset="-127"/>
                <a:ea typeface="NanumSquare" pitchFamily="50" charset="-127"/>
                <a:cs typeface="맑은 고딕 Semilight" panose="020B0502040204020203" pitchFamily="34" charset="-128"/>
              </a:rPr>
              <a:t>.</a:t>
            </a:r>
            <a:r>
              <a:rPr kumimoji="1" lang="ko-KR" altLang="en-US" sz="1500" b="1" i="1" dirty="0">
                <a:solidFill>
                  <a:srgbClr val="0070C0"/>
                </a:solidFill>
                <a:latin typeface="NanumSquare" pitchFamily="50" charset="-127"/>
                <a:ea typeface="NanumSquare" pitchFamily="50" charset="-127"/>
                <a:cs typeface="맑은 고딕 Semilight" panose="020B0502040204020203" pitchFamily="34" charset="-128"/>
              </a:rPr>
              <a:t> </a:t>
            </a:r>
            <a:endParaRPr kumimoji="1" lang="en-US" altLang="ko-KR" sz="1500" b="1" i="1" dirty="0">
              <a:solidFill>
                <a:srgbClr val="0070C0"/>
              </a:solidFill>
              <a:latin typeface="NanumSquare" pitchFamily="50" charset="-127"/>
              <a:ea typeface="NanumSquare" pitchFamily="50" charset="-127"/>
              <a:cs typeface="맑은 고딕 Semilight" panose="020B0502040204020203" pitchFamily="34" charset="-128"/>
            </a:endParaRPr>
          </a:p>
          <a:p>
            <a:pPr marL="285750" indent="-285750">
              <a:lnSpc>
                <a:spcPct val="150000"/>
              </a:lnSpc>
              <a:buFont typeface="Symbol" pitchFamily="2" charset="2"/>
              <a:buChar char="Þ"/>
            </a:pPr>
            <a:r>
              <a:rPr kumimoji="1" lang="ko-KR" altLang="en-US" sz="1500" b="1" i="1" dirty="0">
                <a:solidFill>
                  <a:srgbClr val="0070C0"/>
                </a:solidFill>
                <a:latin typeface="NanumSquare" pitchFamily="50" charset="-127"/>
                <a:ea typeface="NanumSquare" pitchFamily="50" charset="-127"/>
                <a:cs typeface="맑은 고딕 Semilight" panose="020B0502040204020203" pitchFamily="34" charset="-128"/>
              </a:rPr>
              <a:t>햄버거 메뉴로 전환</a:t>
            </a:r>
            <a:endParaRPr kumimoji="1" lang="en-US" altLang="ko-KR" sz="1500" b="1" i="1" dirty="0">
              <a:solidFill>
                <a:srgbClr val="0070C0"/>
              </a:solidFill>
              <a:latin typeface="NanumSquare" pitchFamily="50" charset="-127"/>
              <a:ea typeface="NanumSquare" pitchFamily="50" charset="-127"/>
              <a:cs typeface="맑은 고딕 Semilight" panose="020B0502040204020203" pitchFamily="34" charset="-128"/>
            </a:endParaRPr>
          </a:p>
        </p:txBody>
      </p:sp>
      <p:sp>
        <p:nvSpPr>
          <p:cNvPr id="45058" name="TextBox 7">
            <a:extLst>
              <a:ext uri="{FF2B5EF4-FFF2-40B4-BE49-F238E27FC236}">
                <a16:creationId xmlns:a16="http://schemas.microsoft.com/office/drawing/2014/main" id="{8455A9C8-7041-4D9B-D87F-5D32DE3080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4216" y="6447649"/>
            <a:ext cx="1174665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altLang="ko-KR" sz="1500" dirty="0">
                <a:latin typeface="KoPub돋움체 Bold"/>
                <a:ea typeface="KoPub돋움체 Bold"/>
                <a:cs typeface="KoPub돋움체 Bold"/>
              </a:rPr>
              <a:t>(</a:t>
            </a:r>
            <a:r>
              <a:rPr lang="ko-KR" altLang="en-US" sz="1500" dirty="0">
                <a:latin typeface="KoPub돋움체 Bold"/>
                <a:ea typeface="KoPub돋움체 Bold"/>
                <a:cs typeface="KoPub돋움체 Bold"/>
              </a:rPr>
              <a:t>수정 전</a:t>
            </a:r>
            <a:r>
              <a:rPr lang="en-US" altLang="ko-KR" sz="1500" dirty="0">
                <a:latin typeface="KoPub돋움체 Bold"/>
                <a:ea typeface="KoPub돋움체 Bold"/>
                <a:cs typeface="KoPub돋움체 Bold"/>
              </a:rPr>
              <a:t>)</a:t>
            </a:r>
          </a:p>
        </p:txBody>
      </p:sp>
      <p:sp>
        <p:nvSpPr>
          <p:cNvPr id="45060" name="TextBox 7">
            <a:extLst>
              <a:ext uri="{FF2B5EF4-FFF2-40B4-BE49-F238E27FC236}">
                <a16:creationId xmlns:a16="http://schemas.microsoft.com/office/drawing/2014/main" id="{AF021C44-7A17-F91B-FAAD-FDEAC06EFF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21623" y="6433653"/>
            <a:ext cx="1174665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altLang="ko-KR" sz="1500" dirty="0">
                <a:latin typeface="KoPub돋움체 Bold"/>
                <a:ea typeface="KoPub돋움체 Bold"/>
                <a:cs typeface="KoPub돋움체 Bold"/>
              </a:rPr>
              <a:t>(</a:t>
            </a:r>
            <a:r>
              <a:rPr lang="ko-KR" altLang="en-US" sz="1500" dirty="0">
                <a:latin typeface="KoPub돋움체 Bold"/>
                <a:ea typeface="KoPub돋움체 Bold"/>
                <a:cs typeface="KoPub돋움체 Bold"/>
              </a:rPr>
              <a:t>수정 후</a:t>
            </a:r>
            <a:r>
              <a:rPr lang="en-US" altLang="ko-KR" sz="1500" dirty="0">
                <a:latin typeface="KoPub돋움체 Bold"/>
                <a:ea typeface="KoPub돋움체 Bold"/>
                <a:cs typeface="KoPub돋움체 Bold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1776024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976397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extBox 4">
            <a:extLst>
              <a:ext uri="{FF2B5EF4-FFF2-40B4-BE49-F238E27FC236}">
                <a16:creationId xmlns:a16="http://schemas.microsoft.com/office/drawing/2014/main" id="{5A2CBBF8-7709-A862-3BC5-741C3F3716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02830" y="1728976"/>
            <a:ext cx="3822189" cy="189991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3100" dirty="0">
                <a:latin typeface="+mj-lt"/>
                <a:ea typeface="+mj-ea"/>
                <a:cs typeface="+mj-cs"/>
              </a:rPr>
              <a:t>기획서 작성</a:t>
            </a:r>
          </a:p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3100" dirty="0">
                <a:latin typeface="+mj-lt"/>
                <a:ea typeface="+mj-ea"/>
                <a:cs typeface="+mj-cs"/>
              </a:rPr>
              <a:t>(</a:t>
            </a:r>
            <a:r>
              <a:rPr lang="ko-KR" altLang="en-US" sz="3100" dirty="0">
                <a:latin typeface="+mj-lt"/>
                <a:ea typeface="+mj-ea"/>
                <a:cs typeface="+mj-cs"/>
              </a:rPr>
              <a:t>세차 예약 플랫폼</a:t>
            </a:r>
            <a:r>
              <a:rPr lang="en-US" altLang="ko-KR" sz="3100" dirty="0">
                <a:latin typeface="+mj-lt"/>
                <a:ea typeface="+mj-ea"/>
                <a:cs typeface="+mj-cs"/>
              </a:rPr>
              <a:t>)</a:t>
            </a:r>
          </a:p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3100" dirty="0">
                <a:latin typeface="+mj-lt"/>
                <a:ea typeface="+mj-ea"/>
                <a:cs typeface="+mj-cs"/>
              </a:rPr>
              <a:t>;</a:t>
            </a:r>
            <a:r>
              <a:rPr lang="ko-KR" altLang="en-US" sz="3100" dirty="0">
                <a:latin typeface="+mj-lt"/>
                <a:ea typeface="+mj-ea"/>
                <a:cs typeface="+mj-cs"/>
              </a:rPr>
              <a:t>사용자 유입 전략</a:t>
            </a:r>
            <a:endParaRPr lang="en-US" altLang="ko-KR" sz="3100" dirty="0">
              <a:latin typeface="+mj-lt"/>
              <a:ea typeface="+mj-ea"/>
              <a:cs typeface="+mj-cs"/>
            </a:endParaRP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2833C808-BF18-4A2E-D4C1-3695B330BC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10" r="1" b="1"/>
          <a:stretch/>
        </p:blipFill>
        <p:spPr>
          <a:xfrm>
            <a:off x="1" y="10"/>
            <a:ext cx="6936390" cy="685799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EC4A8DC-742E-4BF0-8506-7CC2692D0C32}"/>
              </a:ext>
            </a:extLst>
          </p:cNvPr>
          <p:cNvSpPr/>
          <p:nvPr/>
        </p:nvSpPr>
        <p:spPr>
          <a:xfrm>
            <a:off x="10565237" y="6612697"/>
            <a:ext cx="1604544" cy="2142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799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8F16451F-BF6E-41C6-B0FC-7182B5AFBE6F}"/>
              </a:ext>
            </a:extLst>
          </p:cNvPr>
          <p:cNvCxnSpPr/>
          <p:nvPr/>
        </p:nvCxnSpPr>
        <p:spPr>
          <a:xfrm>
            <a:off x="1588" y="591289"/>
            <a:ext cx="12188826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035" name="TextBox 7">
            <a:extLst>
              <a:ext uri="{FF2B5EF4-FFF2-40B4-BE49-F238E27FC236}">
                <a16:creationId xmlns:a16="http://schemas.microsoft.com/office/drawing/2014/main" id="{8DA46DF6-49A1-31FC-F5C4-9AB1351075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516" y="180234"/>
            <a:ext cx="6284863" cy="3221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ko-KR" sz="1500" b="1">
                <a:latin typeface="KoPub돋움체 Bold"/>
                <a:ea typeface="KoPub돋움체 Bold"/>
                <a:cs typeface="KoPub돋움체 Bold"/>
              </a:rPr>
              <a:t>Concept</a:t>
            </a:r>
            <a:endParaRPr lang="ko-KR" altLang="en-US" sz="1500" b="1">
              <a:latin typeface="KoPub돋움체 Bold"/>
              <a:ea typeface="KoPub돋움체 Bold"/>
              <a:cs typeface="KoPub돋움체 Bold"/>
            </a:endParaRPr>
          </a:p>
        </p:txBody>
      </p:sp>
      <p:sp>
        <p:nvSpPr>
          <p:cNvPr id="44036" name="텍스트 상자 63">
            <a:extLst>
              <a:ext uri="{FF2B5EF4-FFF2-40B4-BE49-F238E27FC236}">
                <a16:creationId xmlns:a16="http://schemas.microsoft.com/office/drawing/2014/main" id="{8E1D9871-47F7-40BA-3FE1-8807015207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0725" y="674288"/>
            <a:ext cx="11190549" cy="610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71450" indent="-171450">
              <a:defRPr sz="1200">
                <a:solidFill>
                  <a:schemeClr val="tx1"/>
                </a:solidFill>
                <a:latin typeface="맑은 고딕 Semilight" panose="020B0502040204020203" pitchFamily="34" charset="-128"/>
                <a:ea typeface="맑은 고딕 Semilight" panose="020B0502040204020203" pitchFamily="34" charset="-128"/>
                <a:cs typeface="맑은 고딕 Semilight" panose="020B0502040204020203" pitchFamily="34" charset="-128"/>
              </a:defRPr>
            </a:lvl1pPr>
            <a:lvl2pPr>
              <a:defRPr sz="1200">
                <a:solidFill>
                  <a:schemeClr val="tx1"/>
                </a:solidFill>
                <a:latin typeface="맑은 고딕 Semilight" panose="020B0502040204020203" pitchFamily="34" charset="-128"/>
                <a:ea typeface="맑은 고딕 Semilight" panose="020B0502040204020203" pitchFamily="34" charset="-128"/>
                <a:cs typeface="맑은 고딕 Semilight" panose="020B0502040204020203" pitchFamily="34" charset="-128"/>
              </a:defRPr>
            </a:lvl2pPr>
            <a:lvl3pPr>
              <a:defRPr sz="1200">
                <a:solidFill>
                  <a:schemeClr val="tx1"/>
                </a:solidFill>
                <a:latin typeface="맑은 고딕 Semilight" panose="020B0502040204020203" pitchFamily="34" charset="-128"/>
                <a:ea typeface="맑은 고딕 Semilight" panose="020B0502040204020203" pitchFamily="34" charset="-128"/>
                <a:cs typeface="맑은 고딕 Semilight" panose="020B0502040204020203" pitchFamily="34" charset="-128"/>
              </a:defRPr>
            </a:lvl3pPr>
            <a:lvl4pPr>
              <a:defRPr sz="1200">
                <a:solidFill>
                  <a:schemeClr val="tx1"/>
                </a:solidFill>
                <a:latin typeface="맑은 고딕 Semilight" panose="020B0502040204020203" pitchFamily="34" charset="-128"/>
                <a:ea typeface="맑은 고딕 Semilight" panose="020B0502040204020203" pitchFamily="34" charset="-128"/>
                <a:cs typeface="맑은 고딕 Semilight" panose="020B0502040204020203" pitchFamily="34" charset="-128"/>
              </a:defRPr>
            </a:lvl4pPr>
            <a:lvl5pPr>
              <a:defRPr sz="1200">
                <a:solidFill>
                  <a:schemeClr val="tx1"/>
                </a:solidFill>
                <a:latin typeface="맑은 고딕 Semilight" panose="020B0502040204020203" pitchFamily="34" charset="-128"/>
                <a:ea typeface="맑은 고딕 Semilight" panose="020B0502040204020203" pitchFamily="34" charset="-128"/>
                <a:cs typeface="맑은 고딕 Semilight" panose="020B0502040204020203" pitchFamily="34" charset="-128"/>
              </a:defRPr>
            </a:lvl5pPr>
            <a:lvl6pPr marL="1674813" indent="611188" defTabSz="608013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 Semilight" panose="020B0502040204020203" pitchFamily="34" charset="-128"/>
                <a:ea typeface="맑은 고딕 Semilight" panose="020B0502040204020203" pitchFamily="34" charset="-128"/>
                <a:cs typeface="맑은 고딕 Semilight" panose="020B0502040204020203" pitchFamily="34" charset="-128"/>
              </a:defRPr>
            </a:lvl6pPr>
            <a:lvl7pPr marL="2132013" indent="611188" defTabSz="608013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 Semilight" panose="020B0502040204020203" pitchFamily="34" charset="-128"/>
                <a:ea typeface="맑은 고딕 Semilight" panose="020B0502040204020203" pitchFamily="34" charset="-128"/>
                <a:cs typeface="맑은 고딕 Semilight" panose="020B0502040204020203" pitchFamily="34" charset="-128"/>
              </a:defRPr>
            </a:lvl7pPr>
            <a:lvl8pPr marL="2589213" indent="611188" defTabSz="608013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 Semilight" panose="020B0502040204020203" pitchFamily="34" charset="-128"/>
                <a:ea typeface="맑은 고딕 Semilight" panose="020B0502040204020203" pitchFamily="34" charset="-128"/>
                <a:cs typeface="맑은 고딕 Semilight" panose="020B0502040204020203" pitchFamily="34" charset="-128"/>
              </a:defRPr>
            </a:lvl8pPr>
            <a:lvl9pPr marL="3046413" indent="611188" defTabSz="608013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 Semilight" panose="020B0502040204020203" pitchFamily="34" charset="-128"/>
                <a:ea typeface="맑은 고딕 Semilight" panose="020B0502040204020203" pitchFamily="34" charset="-128"/>
                <a:cs typeface="맑은 고딕 Semilight" panose="020B0502040204020203" pitchFamily="34" charset="-128"/>
              </a:defRPr>
            </a:lvl9pPr>
          </a:lstStyle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>
                <a:latin typeface="NanumSquare" pitchFamily="50" charset="-127"/>
                <a:ea typeface="NanumSquare" pitchFamily="50" charset="-127"/>
              </a:rPr>
              <a:t>Objective(WHAT): 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>
                <a:latin typeface="NanumSquare" pitchFamily="50" charset="-127"/>
                <a:ea typeface="NanumSquare" pitchFamily="50" charset="-127"/>
              </a:rPr>
              <a:t>Key Result(WHY):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DE2550F-014E-C37B-1CE1-F7967B13B7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80" t="12257" r="3253" b="10228"/>
          <a:stretch/>
        </p:blipFill>
        <p:spPr>
          <a:xfrm>
            <a:off x="745587" y="1871002"/>
            <a:ext cx="4989226" cy="36224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461813CA-7037-63C3-FD10-170E8CE2F7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5662" y="979596"/>
            <a:ext cx="4096974" cy="577026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오른쪽으로 구부러진 화살표[C] 33">
            <a:extLst>
              <a:ext uri="{FF2B5EF4-FFF2-40B4-BE49-F238E27FC236}">
                <a16:creationId xmlns:a16="http://schemas.microsoft.com/office/drawing/2014/main" id="{FE64930E-8088-B9F9-6F81-7A32A84FC5FA}"/>
              </a:ext>
            </a:extLst>
          </p:cNvPr>
          <p:cNvSpPr/>
          <p:nvPr/>
        </p:nvSpPr>
        <p:spPr>
          <a:xfrm>
            <a:off x="227596" y="3897281"/>
            <a:ext cx="811304" cy="1046019"/>
          </a:xfrm>
          <a:prstGeom prst="curvedRightArrow">
            <a:avLst>
              <a:gd name="adj1" fmla="val 25000"/>
              <a:gd name="adj2" fmla="val 70812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8F16451F-BF6E-41C6-B0FC-7182B5AFBE6F}"/>
              </a:ext>
            </a:extLst>
          </p:cNvPr>
          <p:cNvCxnSpPr/>
          <p:nvPr/>
        </p:nvCxnSpPr>
        <p:spPr>
          <a:xfrm>
            <a:off x="1588" y="591289"/>
            <a:ext cx="12188826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059" name="TextBox 7">
            <a:extLst>
              <a:ext uri="{FF2B5EF4-FFF2-40B4-BE49-F238E27FC236}">
                <a16:creationId xmlns:a16="http://schemas.microsoft.com/office/drawing/2014/main" id="{27744C70-DFB7-020E-CC0F-FF1218DEF5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516" y="180234"/>
            <a:ext cx="6284863" cy="3221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ko-KR" sz="1500" dirty="0">
                <a:latin typeface="KoPub돋움체 Bold"/>
                <a:ea typeface="KoPub돋움체 Bold"/>
                <a:cs typeface="KoPub돋움체 Bold"/>
              </a:rPr>
              <a:t>Customer Journey (=what</a:t>
            </a:r>
            <a:r>
              <a:rPr lang="ko-KR" altLang="en-US" sz="1500" dirty="0" err="1">
                <a:latin typeface="KoPub돋움체 Bold"/>
                <a:ea typeface="KoPub돋움체 Bold"/>
                <a:cs typeface="KoPub돋움체 Bold"/>
              </a:rPr>
              <a:t>를</a:t>
            </a:r>
            <a:r>
              <a:rPr lang="ko-KR" altLang="en-US" sz="1500" dirty="0">
                <a:latin typeface="KoPub돋움체 Bold"/>
                <a:ea typeface="KoPub돋움체 Bold"/>
                <a:cs typeface="KoPub돋움체 Bold"/>
              </a:rPr>
              <a:t> 그림으로 설명</a:t>
            </a:r>
            <a:r>
              <a:rPr lang="en-US" altLang="ko-KR" sz="1500" dirty="0">
                <a:latin typeface="KoPub돋움체 Bold"/>
                <a:ea typeface="KoPub돋움체 Bold"/>
                <a:cs typeface="KoPub돋움체 Bold"/>
              </a:rPr>
              <a:t>)</a:t>
            </a:r>
            <a:endParaRPr lang="ko-KR" altLang="en-US" sz="1500" dirty="0">
              <a:latin typeface="KoPub돋움체 Bold"/>
              <a:ea typeface="KoPub돋움체 Bold"/>
              <a:cs typeface="KoPub돋움체 Bold"/>
            </a:endParaRPr>
          </a:p>
        </p:txBody>
      </p:sp>
      <p:sp>
        <p:nvSpPr>
          <p:cNvPr id="45060" name="텍스트 상자 63">
            <a:extLst>
              <a:ext uri="{FF2B5EF4-FFF2-40B4-BE49-F238E27FC236}">
                <a16:creationId xmlns:a16="http://schemas.microsoft.com/office/drawing/2014/main" id="{45C2F86A-50F1-DE36-A38E-6BCFCCD9A3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9665" y="675406"/>
            <a:ext cx="11190549" cy="610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71450" indent="-171450">
              <a:defRPr sz="1200">
                <a:solidFill>
                  <a:schemeClr val="tx1"/>
                </a:solidFill>
                <a:latin typeface="맑은 고딕 Semilight" panose="020B0502040204020203" pitchFamily="34" charset="-128"/>
                <a:ea typeface="맑은 고딕 Semilight" panose="020B0502040204020203" pitchFamily="34" charset="-128"/>
                <a:cs typeface="맑은 고딕 Semilight" panose="020B0502040204020203" pitchFamily="34" charset="-128"/>
              </a:defRPr>
            </a:lvl1pPr>
            <a:lvl2pPr marL="628650" indent="-171450">
              <a:defRPr sz="1200">
                <a:solidFill>
                  <a:schemeClr val="tx1"/>
                </a:solidFill>
                <a:latin typeface="맑은 고딕 Semilight" panose="020B0502040204020203" pitchFamily="34" charset="-128"/>
                <a:ea typeface="맑은 고딕 Semilight" panose="020B0502040204020203" pitchFamily="34" charset="-128"/>
                <a:cs typeface="맑은 고딕 Semilight" panose="020B0502040204020203" pitchFamily="34" charset="-128"/>
              </a:defRPr>
            </a:lvl2pPr>
            <a:lvl3pPr>
              <a:defRPr sz="1200">
                <a:solidFill>
                  <a:schemeClr val="tx1"/>
                </a:solidFill>
                <a:latin typeface="맑은 고딕 Semilight" panose="020B0502040204020203" pitchFamily="34" charset="-128"/>
                <a:ea typeface="맑은 고딕 Semilight" panose="020B0502040204020203" pitchFamily="34" charset="-128"/>
                <a:cs typeface="맑은 고딕 Semilight" panose="020B0502040204020203" pitchFamily="34" charset="-128"/>
              </a:defRPr>
            </a:lvl3pPr>
            <a:lvl4pPr>
              <a:defRPr sz="1200">
                <a:solidFill>
                  <a:schemeClr val="tx1"/>
                </a:solidFill>
                <a:latin typeface="맑은 고딕 Semilight" panose="020B0502040204020203" pitchFamily="34" charset="-128"/>
                <a:ea typeface="맑은 고딕 Semilight" panose="020B0502040204020203" pitchFamily="34" charset="-128"/>
                <a:cs typeface="맑은 고딕 Semilight" panose="020B0502040204020203" pitchFamily="34" charset="-128"/>
              </a:defRPr>
            </a:lvl4pPr>
            <a:lvl5pPr>
              <a:defRPr sz="1200">
                <a:solidFill>
                  <a:schemeClr val="tx1"/>
                </a:solidFill>
                <a:latin typeface="맑은 고딕 Semilight" panose="020B0502040204020203" pitchFamily="34" charset="-128"/>
                <a:ea typeface="맑은 고딕 Semilight" panose="020B0502040204020203" pitchFamily="34" charset="-128"/>
                <a:cs typeface="맑은 고딕 Semilight" panose="020B0502040204020203" pitchFamily="34" charset="-128"/>
              </a:defRPr>
            </a:lvl5pPr>
            <a:lvl6pPr marL="1674813" indent="611188" defTabSz="608013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 Semilight" panose="020B0502040204020203" pitchFamily="34" charset="-128"/>
                <a:ea typeface="맑은 고딕 Semilight" panose="020B0502040204020203" pitchFamily="34" charset="-128"/>
                <a:cs typeface="맑은 고딕 Semilight" panose="020B0502040204020203" pitchFamily="34" charset="-128"/>
              </a:defRPr>
            </a:lvl6pPr>
            <a:lvl7pPr marL="2132013" indent="611188" defTabSz="608013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 Semilight" panose="020B0502040204020203" pitchFamily="34" charset="-128"/>
                <a:ea typeface="맑은 고딕 Semilight" panose="020B0502040204020203" pitchFamily="34" charset="-128"/>
                <a:cs typeface="맑은 고딕 Semilight" panose="020B0502040204020203" pitchFamily="34" charset="-128"/>
              </a:defRPr>
            </a:lvl7pPr>
            <a:lvl8pPr marL="2589213" indent="611188" defTabSz="608013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 Semilight" panose="020B0502040204020203" pitchFamily="34" charset="-128"/>
                <a:ea typeface="맑은 고딕 Semilight" panose="020B0502040204020203" pitchFamily="34" charset="-128"/>
                <a:cs typeface="맑은 고딕 Semilight" panose="020B0502040204020203" pitchFamily="34" charset="-128"/>
              </a:defRPr>
            </a:lvl8pPr>
            <a:lvl9pPr marL="3046413" indent="611188" defTabSz="608013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 Semilight" panose="020B0502040204020203" pitchFamily="34" charset="-128"/>
                <a:ea typeface="맑은 고딕 Semilight" panose="020B0502040204020203" pitchFamily="34" charset="-128"/>
                <a:cs typeface="맑은 고딕 Semilight" panose="020B0502040204020203" pitchFamily="34" charset="-128"/>
              </a:defRPr>
            </a:lvl9pPr>
          </a:lstStyle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>
                <a:latin typeface="NanumSquare" pitchFamily="50" charset="-127"/>
                <a:ea typeface="NanumSquare" pitchFamily="50" charset="-127"/>
              </a:rPr>
              <a:t>전화통화를 통해 예약 가능 시간을 확인하고 예약하는 과정이 오래 걸리고 불편함</a:t>
            </a:r>
            <a:r>
              <a:rPr kumimoji="1" lang="en-US" altLang="ko-KR" dirty="0">
                <a:latin typeface="NanumSquare" pitchFamily="50" charset="-127"/>
                <a:ea typeface="NanumSquare" pitchFamily="50" charset="-127"/>
              </a:rPr>
              <a:t>(</a:t>
            </a:r>
            <a:r>
              <a:rPr kumimoji="1" lang="ko-KR" altLang="en-US" dirty="0">
                <a:latin typeface="NanumSquare" pitchFamily="50" charset="-127"/>
                <a:ea typeface="NanumSquare" pitchFamily="50" charset="-127"/>
              </a:rPr>
              <a:t>약 </a:t>
            </a:r>
            <a:r>
              <a:rPr kumimoji="1" lang="en-US" altLang="ko-KR" dirty="0">
                <a:latin typeface="NanumSquare" pitchFamily="50" charset="-127"/>
                <a:ea typeface="NanumSquare" pitchFamily="50" charset="-127"/>
              </a:rPr>
              <a:t>2</a:t>
            </a:r>
            <a:r>
              <a:rPr kumimoji="1" lang="ko-KR" altLang="en-US" dirty="0">
                <a:latin typeface="NanumSquare" pitchFamily="50" charset="-127"/>
                <a:ea typeface="NanumSquare" pitchFamily="50" charset="-127"/>
              </a:rPr>
              <a:t>분 소요</a:t>
            </a:r>
            <a:r>
              <a:rPr kumimoji="1" lang="en-US" altLang="ko-KR" dirty="0">
                <a:latin typeface="NanumSquare" pitchFamily="50" charset="-127"/>
                <a:ea typeface="NanumSquare" pitchFamily="50" charset="-127"/>
              </a:rPr>
              <a:t>&amp;</a:t>
            </a:r>
            <a:r>
              <a:rPr kumimoji="1" lang="ko-KR" altLang="en-US" dirty="0">
                <a:latin typeface="NanumSquare" pitchFamily="50" charset="-127"/>
                <a:ea typeface="NanumSquare" pitchFamily="50" charset="-127"/>
              </a:rPr>
              <a:t>영업시간 내에만 전화 가능</a:t>
            </a:r>
            <a:r>
              <a:rPr kumimoji="1" lang="en-US" altLang="ko-KR" dirty="0">
                <a:latin typeface="NanumSquare" pitchFamily="50" charset="-127"/>
                <a:ea typeface="NanumSquare" pitchFamily="50" charset="-127"/>
              </a:rPr>
              <a:t>;On-demand </a:t>
            </a:r>
            <a:r>
              <a:rPr kumimoji="1" lang="ko-KR" altLang="en-US" dirty="0">
                <a:latin typeface="NanumSquare" pitchFamily="50" charset="-127"/>
                <a:ea typeface="NanumSquare" pitchFamily="50" charset="-127"/>
              </a:rPr>
              <a:t>서비스 제공 불가</a:t>
            </a:r>
            <a:r>
              <a:rPr kumimoji="1" lang="en-US" altLang="ko-KR" dirty="0">
                <a:latin typeface="NanumSquare" pitchFamily="50" charset="-127"/>
                <a:ea typeface="NanumSquare" pitchFamily="50" charset="-127"/>
              </a:rPr>
              <a:t>)</a:t>
            </a:r>
          </a:p>
          <a:p>
            <a:pPr marL="457200" lvl="1" indent="0">
              <a:lnSpc>
                <a:spcPct val="150000"/>
              </a:lnSpc>
            </a:pPr>
            <a:r>
              <a:rPr kumimoji="1" lang="en-US" altLang="ko-KR" dirty="0">
                <a:latin typeface="NanumSquare" pitchFamily="50" charset="-127"/>
                <a:ea typeface="NanumSquare" pitchFamily="50" charset="-127"/>
              </a:rPr>
              <a:t>SO,</a:t>
            </a:r>
            <a:r>
              <a:rPr kumimoji="1" lang="ko-KR" altLang="en-US" dirty="0">
                <a:latin typeface="NanumSquare" pitchFamily="50" charset="-127"/>
                <a:ea typeface="NanumSquare" pitchFamily="50" charset="-127"/>
              </a:rPr>
              <a:t> 모바일에서 예약 가능시간을 확인하고 바로 예약까지 가능한 서비스 제공</a:t>
            </a:r>
            <a:r>
              <a:rPr kumimoji="1" lang="en-US" altLang="ko-KR" dirty="0">
                <a:latin typeface="NanumSquare" pitchFamily="50" charset="-127"/>
                <a:ea typeface="NanumSquare" pitchFamily="50" charset="-127"/>
              </a:rPr>
              <a:t>(</a:t>
            </a:r>
            <a:r>
              <a:rPr kumimoji="1" lang="ko-KR" altLang="en-US" dirty="0">
                <a:latin typeface="NanumSquare" pitchFamily="50" charset="-127"/>
                <a:ea typeface="NanumSquare" pitchFamily="50" charset="-127"/>
              </a:rPr>
              <a:t>약 </a:t>
            </a:r>
            <a:r>
              <a:rPr kumimoji="1" lang="en-US" altLang="ko-KR" dirty="0">
                <a:latin typeface="NanumSquare" pitchFamily="50" charset="-127"/>
                <a:ea typeface="NanumSquare" pitchFamily="50" charset="-127"/>
              </a:rPr>
              <a:t>20</a:t>
            </a:r>
            <a:r>
              <a:rPr kumimoji="1" lang="ko-KR" altLang="en-US" dirty="0">
                <a:latin typeface="NanumSquare" pitchFamily="50" charset="-127"/>
                <a:ea typeface="NanumSquare" pitchFamily="50" charset="-127"/>
              </a:rPr>
              <a:t>초 소요</a:t>
            </a:r>
            <a:r>
              <a:rPr kumimoji="1" lang="en-US" altLang="ko-KR" dirty="0">
                <a:latin typeface="NanumSquare" pitchFamily="50" charset="-127"/>
                <a:ea typeface="NanumSquare" pitchFamily="50" charset="-127"/>
              </a:rPr>
              <a:t>)</a:t>
            </a: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6B63FFAD-898D-F49E-2560-8FB518AFF990}"/>
              </a:ext>
            </a:extLst>
          </p:cNvPr>
          <p:cNvCxnSpPr>
            <a:cxnSpLocks/>
            <a:stCxn id="9" idx="3"/>
            <a:endCxn id="40" idx="1"/>
          </p:cNvCxnSpPr>
          <p:nvPr/>
        </p:nvCxnSpPr>
        <p:spPr>
          <a:xfrm>
            <a:off x="2080677" y="3018568"/>
            <a:ext cx="24849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04FD6A25-A507-9E08-DCDF-919D8E9652DF}"/>
              </a:ext>
            </a:extLst>
          </p:cNvPr>
          <p:cNvSpPr/>
          <p:nvPr/>
        </p:nvSpPr>
        <p:spPr>
          <a:xfrm>
            <a:off x="1381586" y="2770188"/>
            <a:ext cx="699091" cy="496759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포털 검색</a:t>
            </a:r>
            <a:endParaRPr lang="en-US" altLang="ko-KR" sz="1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5063" name="텍스트 상자 63">
            <a:extLst>
              <a:ext uri="{FF2B5EF4-FFF2-40B4-BE49-F238E27FC236}">
                <a16:creationId xmlns:a16="http://schemas.microsoft.com/office/drawing/2014/main" id="{4704B06A-FA0C-B264-22DD-3E0B8CAAAC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516" y="1563620"/>
            <a:ext cx="9826647" cy="4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799" b="1" dirty="0">
                <a:latin typeface="NanumSquare" pitchFamily="50" charset="-127"/>
                <a:ea typeface="NanumSquare" pitchFamily="50" charset="-127"/>
                <a:cs typeface="맑은 고딕 Semilight" panose="020B0502040204020203" pitchFamily="34" charset="-128"/>
              </a:rPr>
              <a:t>Customer Journey Map (</a:t>
            </a:r>
            <a:r>
              <a:rPr kumimoji="1" lang="ko-KR" altLang="en-US" sz="1799" b="1" dirty="0">
                <a:latin typeface="NanumSquare" pitchFamily="50" charset="-127"/>
                <a:ea typeface="NanumSquare" pitchFamily="50" charset="-127"/>
                <a:cs typeface="맑은 고딕 Semilight" panose="020B0502040204020203" pitchFamily="34" charset="-128"/>
              </a:rPr>
              <a:t>현재</a:t>
            </a:r>
            <a:r>
              <a:rPr kumimoji="1" lang="en-US" altLang="ko-KR" sz="1799" b="1" dirty="0">
                <a:latin typeface="NanumSquare" pitchFamily="50" charset="-127"/>
                <a:ea typeface="NanumSquare" pitchFamily="50" charset="-127"/>
                <a:cs typeface="맑은 고딕 Semilight" panose="020B0502040204020203" pitchFamily="34" charset="-128"/>
              </a:rPr>
              <a:t>);</a:t>
            </a:r>
            <a:r>
              <a:rPr kumimoji="1" lang="ko-KR" altLang="en-US" sz="1799" b="1" dirty="0">
                <a:latin typeface="NanumSquare" pitchFamily="50" charset="-127"/>
                <a:ea typeface="NanumSquare" pitchFamily="50" charset="-127"/>
                <a:cs typeface="맑은 고딕 Semilight" panose="020B0502040204020203" pitchFamily="34" charset="-128"/>
              </a:rPr>
              <a:t> 현재 손세차장 예약 과정</a:t>
            </a:r>
            <a:endParaRPr kumimoji="1" lang="en-US" altLang="ko-KR" sz="1799" b="1" dirty="0">
              <a:latin typeface="NanumSquare" pitchFamily="50" charset="-127"/>
              <a:ea typeface="NanumSquare" pitchFamily="50" charset="-127"/>
              <a:cs typeface="맑은 고딕 Semilight" panose="020B0502040204020203" pitchFamily="34" charset="-128"/>
            </a:endParaRPr>
          </a:p>
        </p:txBody>
      </p:sp>
      <p:pic>
        <p:nvPicPr>
          <p:cNvPr id="45064" name="Picture 2" descr="Users Icon | Silky Line User Iconset | Custom Icon Design">
            <a:extLst>
              <a:ext uri="{FF2B5EF4-FFF2-40B4-BE49-F238E27FC236}">
                <a16:creationId xmlns:a16="http://schemas.microsoft.com/office/drawing/2014/main" id="{669CEC55-ED34-6EB2-156B-DB546DD0F5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404" y="2560327"/>
            <a:ext cx="985581" cy="9855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텍스트 상자 63">
            <a:extLst>
              <a:ext uri="{FF2B5EF4-FFF2-40B4-BE49-F238E27FC236}">
                <a16:creationId xmlns:a16="http://schemas.microsoft.com/office/drawing/2014/main" id="{5E549CF8-5DDB-5EBD-91B2-CB93C4186A1B}"/>
              </a:ext>
            </a:extLst>
          </p:cNvPr>
          <p:cNvSpPr txBox="1"/>
          <p:nvPr/>
        </p:nvSpPr>
        <p:spPr>
          <a:xfrm>
            <a:off x="288307" y="2193280"/>
            <a:ext cx="5939421" cy="29333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kumimoji="1" lang="ko-KR" altLang="en-US" sz="1000" dirty="0">
                <a:latin typeface="NanumSquare" charset="-127"/>
                <a:ea typeface="NanumSquare" charset="-127"/>
                <a:cs typeface="NanumSquare" charset="-127"/>
              </a:rPr>
              <a:t>단골 손세차장이 없는 고객</a:t>
            </a:r>
            <a:endParaRPr kumimoji="1" lang="en-US" altLang="ko-KR" sz="100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59346C7-B609-AE93-74B4-447EC1F88218}"/>
              </a:ext>
            </a:extLst>
          </p:cNvPr>
          <p:cNvSpPr/>
          <p:nvPr/>
        </p:nvSpPr>
        <p:spPr>
          <a:xfrm>
            <a:off x="4638888" y="2783648"/>
            <a:ext cx="810281" cy="496758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전화통화</a:t>
            </a:r>
            <a:endParaRPr lang="en-US" altLang="ko-KR" sz="1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611C295D-36FA-B5A4-9335-A70C559A1B17}"/>
              </a:ext>
            </a:extLst>
          </p:cNvPr>
          <p:cNvCxnSpPr>
            <a:cxnSpLocks/>
          </p:cNvCxnSpPr>
          <p:nvPr/>
        </p:nvCxnSpPr>
        <p:spPr>
          <a:xfrm flipV="1">
            <a:off x="4341382" y="3038237"/>
            <a:ext cx="272979" cy="47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DC3328D-85CF-FB56-071C-74EAD0558138}"/>
              </a:ext>
            </a:extLst>
          </p:cNvPr>
          <p:cNvSpPr/>
          <p:nvPr/>
        </p:nvSpPr>
        <p:spPr>
          <a:xfrm>
            <a:off x="5703356" y="2770982"/>
            <a:ext cx="524372" cy="495171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예약</a:t>
            </a:r>
            <a:endParaRPr lang="en-US" altLang="ko-KR" sz="1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5073" name="텍스트 상자 63">
            <a:extLst>
              <a:ext uri="{FF2B5EF4-FFF2-40B4-BE49-F238E27FC236}">
                <a16:creationId xmlns:a16="http://schemas.microsoft.com/office/drawing/2014/main" id="{FD07DC24-354A-6289-4D57-B294C4C14E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468" y="3482905"/>
            <a:ext cx="1563926" cy="3135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R" sz="1100" dirty="0">
                <a:latin typeface="NanumSquare" pitchFamily="50" charset="-127"/>
                <a:ea typeface="NanumSquare" pitchFamily="50" charset="-127"/>
                <a:cs typeface="맑은 고딕 Semilight" panose="020B0502040204020203" pitchFamily="34" charset="-128"/>
              </a:rPr>
              <a:t>“</a:t>
            </a:r>
            <a:r>
              <a:rPr kumimoji="1" lang="ko-KR" altLang="en-US" sz="1100" dirty="0">
                <a:latin typeface="NanumSquare" pitchFamily="50" charset="-127"/>
                <a:ea typeface="NanumSquare" pitchFamily="50" charset="-127"/>
                <a:cs typeface="맑은 고딕 Semilight" panose="020B0502040204020203" pitchFamily="34" charset="-128"/>
              </a:rPr>
              <a:t>어디 세차장이 좋지</a:t>
            </a:r>
            <a:r>
              <a:rPr kumimoji="1" lang="en-US" altLang="ko-KR" sz="1100" dirty="0">
                <a:latin typeface="NanumSquare" pitchFamily="50" charset="-127"/>
                <a:ea typeface="NanumSquare" pitchFamily="50" charset="-127"/>
                <a:cs typeface="맑은 고딕 Semilight" panose="020B0502040204020203" pitchFamily="34" charset="-128"/>
              </a:rPr>
              <a:t>?”</a:t>
            </a:r>
          </a:p>
        </p:txBody>
      </p:sp>
      <p:sp>
        <p:nvSpPr>
          <p:cNvPr id="38" name="텍스트 상자 63">
            <a:extLst>
              <a:ext uri="{FF2B5EF4-FFF2-40B4-BE49-F238E27FC236}">
                <a16:creationId xmlns:a16="http://schemas.microsoft.com/office/drawing/2014/main" id="{F8962D5B-7728-8850-7689-7551189F0376}"/>
              </a:ext>
            </a:extLst>
          </p:cNvPr>
          <p:cNvSpPr txBox="1"/>
          <p:nvPr/>
        </p:nvSpPr>
        <p:spPr>
          <a:xfrm>
            <a:off x="6597301" y="2173615"/>
            <a:ext cx="5306391" cy="29333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kumimoji="1" lang="ko-KR" altLang="en-US" sz="1000" dirty="0">
                <a:latin typeface="NanumSquare" charset="-127"/>
                <a:ea typeface="NanumSquare" charset="-127"/>
                <a:cs typeface="NanumSquare" charset="-127"/>
              </a:rPr>
              <a:t>단골 세차장이 있는 고객</a:t>
            </a:r>
            <a:endParaRPr kumimoji="1" lang="en-US" altLang="ko-KR" sz="100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E8742C86-CC8E-99BC-C665-900652EE0CA1}"/>
              </a:ext>
            </a:extLst>
          </p:cNvPr>
          <p:cNvSpPr/>
          <p:nvPr/>
        </p:nvSpPr>
        <p:spPr>
          <a:xfrm>
            <a:off x="8189888" y="2895806"/>
            <a:ext cx="1259938" cy="495171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단골 세차장에 전화</a:t>
            </a:r>
            <a:endParaRPr lang="en-US" altLang="ko-KR" sz="1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11E3A2B0-120A-C6E9-A2A1-F9FF41CAB800}"/>
              </a:ext>
            </a:extLst>
          </p:cNvPr>
          <p:cNvSpPr/>
          <p:nvPr/>
        </p:nvSpPr>
        <p:spPr>
          <a:xfrm>
            <a:off x="2329171" y="2770188"/>
            <a:ext cx="1247430" cy="496759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주변 손세차장 비교</a:t>
            </a:r>
            <a:endParaRPr lang="en-US" altLang="ko-KR" sz="1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DAE336F5-BF96-3C41-05D6-AE04122219AB}"/>
              </a:ext>
            </a:extLst>
          </p:cNvPr>
          <p:cNvCxnSpPr>
            <a:cxnSpLocks/>
            <a:stCxn id="39" idx="3"/>
            <a:endCxn id="60" idx="1"/>
          </p:cNvCxnSpPr>
          <p:nvPr/>
        </p:nvCxnSpPr>
        <p:spPr>
          <a:xfrm>
            <a:off x="9449826" y="3143392"/>
            <a:ext cx="570579" cy="4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6D34AB48-C950-000D-AB31-FF8D6FED2310}"/>
              </a:ext>
            </a:extLst>
          </p:cNvPr>
          <p:cNvSpPr/>
          <p:nvPr/>
        </p:nvSpPr>
        <p:spPr>
          <a:xfrm>
            <a:off x="10020405" y="2896255"/>
            <a:ext cx="1137942" cy="495171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예약</a:t>
            </a:r>
            <a:endParaRPr lang="en-US" altLang="ko-KR" sz="1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5088" name="텍스트 상자 63">
            <a:extLst>
              <a:ext uri="{FF2B5EF4-FFF2-40B4-BE49-F238E27FC236}">
                <a16:creationId xmlns:a16="http://schemas.microsoft.com/office/drawing/2014/main" id="{7B545F12-894D-6FA3-44E1-B3D323521E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4707" y="2507474"/>
            <a:ext cx="810281" cy="3135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sz="1100" b="1" dirty="0">
                <a:latin typeface="NanumSquare" pitchFamily="50" charset="-127"/>
                <a:ea typeface="NanumSquare" pitchFamily="50" charset="-127"/>
                <a:cs typeface="맑은 고딕 Semilight" panose="020B0502040204020203" pitchFamily="34" charset="-128"/>
              </a:rPr>
              <a:t>고객</a:t>
            </a:r>
            <a:r>
              <a:rPr kumimoji="1" lang="en-US" altLang="ko-KR" sz="1100" b="1" dirty="0">
                <a:latin typeface="NanumSquare" pitchFamily="50" charset="-127"/>
                <a:ea typeface="NanumSquare" pitchFamily="50" charset="-127"/>
                <a:cs typeface="맑은 고딕 Semilight" panose="020B0502040204020203" pitchFamily="34" charset="-128"/>
              </a:rPr>
              <a:t> A</a:t>
            </a:r>
          </a:p>
        </p:txBody>
      </p: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AD45E81D-E679-A261-2C26-EE16CC5604AC}"/>
              </a:ext>
            </a:extLst>
          </p:cNvPr>
          <p:cNvCxnSpPr/>
          <p:nvPr/>
        </p:nvCxnSpPr>
        <p:spPr>
          <a:xfrm>
            <a:off x="417404" y="5039938"/>
            <a:ext cx="11341322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092" name="텍스트 상자 63">
            <a:extLst>
              <a:ext uri="{FF2B5EF4-FFF2-40B4-BE49-F238E27FC236}">
                <a16:creationId xmlns:a16="http://schemas.microsoft.com/office/drawing/2014/main" id="{A9DF12FB-8526-21EF-6200-C54DEE3468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3248" y="6182596"/>
            <a:ext cx="11190548" cy="3938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500" b="1" i="1" dirty="0">
                <a:solidFill>
                  <a:srgbClr val="0070C0"/>
                </a:solidFill>
                <a:latin typeface="NanumSquare" pitchFamily="50" charset="-127"/>
                <a:ea typeface="NanumSquare" pitchFamily="50" charset="-127"/>
                <a:cs typeface="맑은 고딕 Semilight" panose="020B0502040204020203" pitchFamily="34" charset="-128"/>
              </a:rPr>
              <a:t>그렇다면 어떻게 고객들을 </a:t>
            </a:r>
            <a:r>
              <a:rPr kumimoji="1" lang="ko-KR" altLang="en-US" sz="1500" b="1" i="1" dirty="0" err="1">
                <a:solidFill>
                  <a:srgbClr val="0070C0"/>
                </a:solidFill>
                <a:latin typeface="NanumSquare" pitchFamily="50" charset="-127"/>
                <a:ea typeface="NanumSquare" pitchFamily="50" charset="-127"/>
                <a:cs typeface="맑은 고딕 Semilight" panose="020B0502040204020203" pitchFamily="34" charset="-128"/>
              </a:rPr>
              <a:t>세차새차</a:t>
            </a:r>
            <a:r>
              <a:rPr kumimoji="1" lang="ko-KR" altLang="en-US" sz="1500" b="1" i="1" dirty="0">
                <a:solidFill>
                  <a:srgbClr val="0070C0"/>
                </a:solidFill>
                <a:latin typeface="NanumSquare" pitchFamily="50" charset="-127"/>
                <a:ea typeface="NanumSquare" pitchFamily="50" charset="-127"/>
                <a:cs typeface="맑은 고딕 Semilight" panose="020B0502040204020203" pitchFamily="34" charset="-128"/>
              </a:rPr>
              <a:t> 플랫폼에 </a:t>
            </a:r>
            <a:r>
              <a:rPr kumimoji="1" lang="ko-KR" altLang="en-US" sz="1500" b="1" i="1" dirty="0" err="1">
                <a:solidFill>
                  <a:srgbClr val="0070C0"/>
                </a:solidFill>
                <a:latin typeface="NanumSquare" pitchFamily="50" charset="-127"/>
                <a:ea typeface="NanumSquare" pitchFamily="50" charset="-127"/>
                <a:cs typeface="맑은 고딕 Semilight" panose="020B0502040204020203" pitchFamily="34" charset="-128"/>
              </a:rPr>
              <a:t>유입시킬것인가</a:t>
            </a:r>
            <a:r>
              <a:rPr kumimoji="1" lang="en-US" altLang="ko-KR" sz="1500" b="1" i="1" dirty="0">
                <a:solidFill>
                  <a:srgbClr val="0070C0"/>
                </a:solidFill>
                <a:latin typeface="NanumSquare" pitchFamily="50" charset="-127"/>
                <a:ea typeface="NanumSquare" pitchFamily="50" charset="-127"/>
                <a:cs typeface="맑은 고딕 Semilight" panose="020B0502040204020203" pitchFamily="34" charset="-128"/>
              </a:rPr>
              <a:t>?(</a:t>
            </a:r>
            <a:r>
              <a:rPr kumimoji="1" lang="ko-KR" altLang="en-US" sz="1500" b="1" i="1" dirty="0">
                <a:solidFill>
                  <a:srgbClr val="0070C0"/>
                </a:solidFill>
                <a:latin typeface="NanumSquare" pitchFamily="50" charset="-127"/>
                <a:ea typeface="NanumSquare" pitchFamily="50" charset="-127"/>
                <a:cs typeface="맑은 고딕 Semilight" panose="020B0502040204020203" pitchFamily="34" charset="-128"/>
              </a:rPr>
              <a:t>특히</a:t>
            </a:r>
            <a:r>
              <a:rPr kumimoji="1" lang="en-US" altLang="ko-KR" sz="1500" b="1" i="1" dirty="0">
                <a:solidFill>
                  <a:srgbClr val="0070C0"/>
                </a:solidFill>
                <a:latin typeface="NanumSquare" pitchFamily="50" charset="-127"/>
                <a:ea typeface="NanumSquare" pitchFamily="50" charset="-127"/>
                <a:cs typeface="맑은 고딕 Semilight" panose="020B0502040204020203" pitchFamily="34" charset="-128"/>
              </a:rPr>
              <a:t>,</a:t>
            </a:r>
            <a:r>
              <a:rPr kumimoji="1" lang="ko-KR" altLang="en-US" sz="1500" b="1" i="1" dirty="0">
                <a:solidFill>
                  <a:srgbClr val="0070C0"/>
                </a:solidFill>
                <a:latin typeface="NanumSquare" pitchFamily="50" charset="-127"/>
                <a:ea typeface="NanumSquare" pitchFamily="50" charset="-127"/>
                <a:cs typeface="맑은 고딕 Semilight" panose="020B0502040204020203" pitchFamily="34" charset="-128"/>
              </a:rPr>
              <a:t> 단골고객을 </a:t>
            </a:r>
            <a:r>
              <a:rPr kumimoji="1" lang="ko-KR" altLang="en-US" sz="1500" b="1" i="1" dirty="0" err="1">
                <a:solidFill>
                  <a:srgbClr val="0070C0"/>
                </a:solidFill>
                <a:latin typeface="NanumSquare" pitchFamily="50" charset="-127"/>
                <a:ea typeface="NanumSquare" pitchFamily="50" charset="-127"/>
                <a:cs typeface="맑은 고딕 Semilight" panose="020B0502040204020203" pitchFamily="34" charset="-128"/>
              </a:rPr>
              <a:t>세차새차</a:t>
            </a:r>
            <a:r>
              <a:rPr kumimoji="1" lang="ko-KR" altLang="en-US" sz="1500" b="1" i="1" dirty="0">
                <a:solidFill>
                  <a:srgbClr val="0070C0"/>
                </a:solidFill>
                <a:latin typeface="NanumSquare" pitchFamily="50" charset="-127"/>
                <a:ea typeface="NanumSquare" pitchFamily="50" charset="-127"/>
                <a:cs typeface="맑은 고딕 Semilight" panose="020B0502040204020203" pitchFamily="34" charset="-128"/>
              </a:rPr>
              <a:t> 서비스를 이용하도록 </a:t>
            </a:r>
            <a:r>
              <a:rPr kumimoji="1" lang="ko-KR" altLang="en-US" sz="1500" b="1" i="1" dirty="0" err="1">
                <a:solidFill>
                  <a:srgbClr val="0070C0"/>
                </a:solidFill>
                <a:latin typeface="NanumSquare" pitchFamily="50" charset="-127"/>
                <a:ea typeface="NanumSquare" pitchFamily="50" charset="-127"/>
                <a:cs typeface="맑은 고딕 Semilight" panose="020B0502040204020203" pitchFamily="34" charset="-128"/>
              </a:rPr>
              <a:t>할것인가</a:t>
            </a:r>
            <a:r>
              <a:rPr kumimoji="1" lang="en-US" altLang="ko-KR" sz="1500" b="1" i="1" dirty="0">
                <a:solidFill>
                  <a:srgbClr val="0070C0"/>
                </a:solidFill>
                <a:latin typeface="NanumSquare" pitchFamily="50" charset="-127"/>
                <a:ea typeface="NanumSquare" pitchFamily="50" charset="-127"/>
                <a:cs typeface="맑은 고딕 Semilight" panose="020B0502040204020203" pitchFamily="34" charset="-128"/>
              </a:rPr>
              <a:t>?)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BC356CCE-ACC1-9319-5BBF-2EC01CBCAA19}"/>
              </a:ext>
            </a:extLst>
          </p:cNvPr>
          <p:cNvCxnSpPr>
            <a:cxnSpLocks/>
          </p:cNvCxnSpPr>
          <p:nvPr/>
        </p:nvCxnSpPr>
        <p:spPr>
          <a:xfrm flipV="1">
            <a:off x="5447611" y="3029646"/>
            <a:ext cx="272979" cy="47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2" descr="Users Icon | Silky Line User Iconset | Custom Icon Design">
            <a:extLst>
              <a:ext uri="{FF2B5EF4-FFF2-40B4-BE49-F238E27FC236}">
                <a16:creationId xmlns:a16="http://schemas.microsoft.com/office/drawing/2014/main" id="{34D13E4F-D637-7053-5FA9-77D32F67A7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4166" y="2451685"/>
            <a:ext cx="985581" cy="9855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텍스트 상자 63">
            <a:extLst>
              <a:ext uri="{FF2B5EF4-FFF2-40B4-BE49-F238E27FC236}">
                <a16:creationId xmlns:a16="http://schemas.microsoft.com/office/drawing/2014/main" id="{4AD81B49-A743-4C36-1C50-22F5F58955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09400" y="3500579"/>
            <a:ext cx="1563926" cy="3135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R" sz="1100" dirty="0">
                <a:latin typeface="NanumSquare" pitchFamily="50" charset="-127"/>
                <a:ea typeface="NanumSquare" pitchFamily="50" charset="-127"/>
                <a:cs typeface="맑은 고딕 Semilight" panose="020B0502040204020203" pitchFamily="34" charset="-128"/>
              </a:rPr>
              <a:t>“</a:t>
            </a:r>
            <a:r>
              <a:rPr kumimoji="1" lang="ko-KR" altLang="en-US" sz="1100" dirty="0">
                <a:latin typeface="NanumSquare" pitchFamily="50" charset="-127"/>
                <a:ea typeface="NanumSquare" pitchFamily="50" charset="-127"/>
                <a:cs typeface="맑은 고딕 Semilight" panose="020B0502040204020203" pitchFamily="34" charset="-128"/>
              </a:rPr>
              <a:t>언제 세차를 받지</a:t>
            </a:r>
            <a:r>
              <a:rPr kumimoji="1" lang="en-US" altLang="ko-KR" sz="1100" dirty="0">
                <a:latin typeface="NanumSquare" pitchFamily="50" charset="-127"/>
                <a:ea typeface="NanumSquare" pitchFamily="50" charset="-127"/>
                <a:cs typeface="맑은 고딕 Semilight" panose="020B0502040204020203" pitchFamily="34" charset="-128"/>
              </a:rPr>
              <a:t>?”</a:t>
            </a:r>
          </a:p>
        </p:txBody>
      </p:sp>
      <p:sp>
        <p:nvSpPr>
          <p:cNvPr id="22" name="텍스트 상자 63">
            <a:extLst>
              <a:ext uri="{FF2B5EF4-FFF2-40B4-BE49-F238E27FC236}">
                <a16:creationId xmlns:a16="http://schemas.microsoft.com/office/drawing/2014/main" id="{EAC762CF-E297-244E-8148-BF6CFBA9B6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62492" y="2403553"/>
            <a:ext cx="810281" cy="3135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sz="1100" b="1" dirty="0">
                <a:latin typeface="NanumSquare" pitchFamily="50" charset="-127"/>
                <a:ea typeface="NanumSquare" pitchFamily="50" charset="-127"/>
                <a:cs typeface="맑은 고딕 Semilight" panose="020B0502040204020203" pitchFamily="34" charset="-128"/>
              </a:rPr>
              <a:t>고객</a:t>
            </a:r>
            <a:r>
              <a:rPr kumimoji="1" lang="en-US" altLang="ko-KR" sz="1100" b="1" dirty="0">
                <a:latin typeface="NanumSquare" pitchFamily="50" charset="-127"/>
                <a:ea typeface="NanumSquare" pitchFamily="50" charset="-127"/>
                <a:cs typeface="맑은 고딕 Semilight" panose="020B0502040204020203" pitchFamily="34" charset="-128"/>
              </a:rPr>
              <a:t> B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1DA0129-B8B1-482D-158C-D7897C652F0D}"/>
              </a:ext>
            </a:extLst>
          </p:cNvPr>
          <p:cNvSpPr/>
          <p:nvPr/>
        </p:nvSpPr>
        <p:spPr>
          <a:xfrm>
            <a:off x="3842476" y="2776232"/>
            <a:ext cx="524372" cy="495171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선택</a:t>
            </a:r>
            <a:endParaRPr lang="en-US" altLang="ko-KR" sz="1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6BC155B9-76AB-9240-BBE9-32047D813F7B}"/>
              </a:ext>
            </a:extLst>
          </p:cNvPr>
          <p:cNvCxnSpPr>
            <a:cxnSpLocks/>
          </p:cNvCxnSpPr>
          <p:nvPr/>
        </p:nvCxnSpPr>
        <p:spPr>
          <a:xfrm flipV="1">
            <a:off x="3586731" y="3034896"/>
            <a:ext cx="272979" cy="47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텍스트 상자 63">
            <a:extLst>
              <a:ext uri="{FF2B5EF4-FFF2-40B4-BE49-F238E27FC236}">
                <a16:creationId xmlns:a16="http://schemas.microsoft.com/office/drawing/2014/main" id="{4AB92F25-9671-4E2A-CC4D-085E3A4AE2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8900" y="4544638"/>
            <a:ext cx="9826647" cy="4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799" b="1" dirty="0">
                <a:latin typeface="NanumSquare" pitchFamily="50" charset="-127"/>
                <a:ea typeface="NanumSquare" pitchFamily="50" charset="-127"/>
                <a:cs typeface="맑은 고딕 Semilight" panose="020B0502040204020203" pitchFamily="34" charset="-128"/>
              </a:rPr>
              <a:t>Customer Journey Map (</a:t>
            </a:r>
            <a:r>
              <a:rPr kumimoji="1" lang="ko-KR" altLang="en-US" sz="1799" b="1" dirty="0">
                <a:latin typeface="NanumSquare" pitchFamily="50" charset="-127"/>
                <a:ea typeface="NanumSquare" pitchFamily="50" charset="-127"/>
                <a:cs typeface="맑은 고딕 Semilight" panose="020B0502040204020203" pitchFamily="34" charset="-128"/>
              </a:rPr>
              <a:t>목표</a:t>
            </a:r>
            <a:r>
              <a:rPr kumimoji="1" lang="en-US" altLang="ko-KR" sz="1799" b="1" dirty="0">
                <a:latin typeface="NanumSquare" pitchFamily="50" charset="-127"/>
                <a:ea typeface="NanumSquare" pitchFamily="50" charset="-127"/>
                <a:cs typeface="맑은 고딕 Semilight" panose="020B0502040204020203" pitchFamily="34" charset="-128"/>
              </a:rPr>
              <a:t>);</a:t>
            </a:r>
            <a:r>
              <a:rPr kumimoji="1" lang="ko-KR" altLang="en-US" sz="1799" b="1" dirty="0">
                <a:latin typeface="NanumSquare" pitchFamily="50" charset="-127"/>
                <a:ea typeface="NanumSquare" pitchFamily="50" charset="-127"/>
                <a:cs typeface="맑은 고딕 Semilight" panose="020B0502040204020203" pitchFamily="34" charset="-128"/>
              </a:rPr>
              <a:t> 플랫폼을 통한 손세차장 예약 과정</a:t>
            </a:r>
            <a:endParaRPr kumimoji="1" lang="en-US" altLang="ko-KR" sz="1799" b="1" dirty="0">
              <a:latin typeface="NanumSquare" pitchFamily="50" charset="-127"/>
              <a:ea typeface="NanumSquare" pitchFamily="50" charset="-127"/>
              <a:cs typeface="맑은 고딕 Semilight" panose="020B0502040204020203" pitchFamily="34" charset="-128"/>
            </a:endParaRPr>
          </a:p>
        </p:txBody>
      </p:sp>
      <p:pic>
        <p:nvPicPr>
          <p:cNvPr id="35" name="Picture 2" descr="Users Icon | Silky Line User Iconset | Custom Icon Design">
            <a:extLst>
              <a:ext uri="{FF2B5EF4-FFF2-40B4-BE49-F238E27FC236}">
                <a16:creationId xmlns:a16="http://schemas.microsoft.com/office/drawing/2014/main" id="{3183637D-1C15-6FDA-82C6-1EE4156643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550" y="5087182"/>
            <a:ext cx="985581" cy="9855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텍스트 상자 63">
            <a:extLst>
              <a:ext uri="{FF2B5EF4-FFF2-40B4-BE49-F238E27FC236}">
                <a16:creationId xmlns:a16="http://schemas.microsoft.com/office/drawing/2014/main" id="{0ABDC7BB-2105-C8B4-092D-65E330F118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3199" y="5031085"/>
            <a:ext cx="810281" cy="3135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sz="1100" b="1" dirty="0">
                <a:latin typeface="NanumSquare" pitchFamily="50" charset="-127"/>
                <a:ea typeface="NanumSquare" pitchFamily="50" charset="-127"/>
                <a:cs typeface="맑은 고딕 Semilight" panose="020B0502040204020203" pitchFamily="34" charset="-128"/>
              </a:rPr>
              <a:t>고객</a:t>
            </a:r>
            <a:r>
              <a:rPr kumimoji="1" lang="en-US" altLang="ko-KR" sz="1100" b="1" dirty="0">
                <a:latin typeface="NanumSquare" pitchFamily="50" charset="-127"/>
                <a:ea typeface="NanumSquare" pitchFamily="50" charset="-127"/>
                <a:cs typeface="맑은 고딕 Semilight" panose="020B0502040204020203" pitchFamily="34" charset="-128"/>
              </a:rPr>
              <a:t> A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DF9BB54-CE2D-7C1A-F5DD-17DC59CAFC6B}"/>
              </a:ext>
            </a:extLst>
          </p:cNvPr>
          <p:cNvSpPr/>
          <p:nvPr/>
        </p:nvSpPr>
        <p:spPr>
          <a:xfrm>
            <a:off x="1731131" y="5397778"/>
            <a:ext cx="1389587" cy="496759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“</a:t>
            </a:r>
            <a:r>
              <a:rPr lang="ko-KR" altLang="en-US" sz="1000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세차새차</a:t>
            </a:r>
            <a:r>
              <a:rPr lang="en-US" altLang="ko-KR" sz="1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＂</a:t>
            </a:r>
            <a:r>
              <a:rPr lang="ko-KR" altLang="en-US" sz="1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접속</a:t>
            </a:r>
            <a:endParaRPr lang="en-US" altLang="ko-KR" sz="1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E91604E1-7C4D-1B9D-B88F-A59571BF10AD}"/>
              </a:ext>
            </a:extLst>
          </p:cNvPr>
          <p:cNvSpPr/>
          <p:nvPr/>
        </p:nvSpPr>
        <p:spPr>
          <a:xfrm>
            <a:off x="3480947" y="5397777"/>
            <a:ext cx="1780370" cy="496759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플랫폼 내에서 검색 비교 예약</a:t>
            </a:r>
            <a:endParaRPr lang="en-US" altLang="ko-KR" sz="1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FE02D8B8-59EE-D1E9-B2B2-B0FC824CB7F3}"/>
              </a:ext>
            </a:extLst>
          </p:cNvPr>
          <p:cNvCxnSpPr>
            <a:cxnSpLocks/>
          </p:cNvCxnSpPr>
          <p:nvPr/>
        </p:nvCxnSpPr>
        <p:spPr>
          <a:xfrm flipV="1">
            <a:off x="3121527" y="5646157"/>
            <a:ext cx="272979" cy="47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2" descr="Users Icon | Silky Line User Iconset | Custom Icon Design">
            <a:extLst>
              <a:ext uri="{FF2B5EF4-FFF2-40B4-BE49-F238E27FC236}">
                <a16:creationId xmlns:a16="http://schemas.microsoft.com/office/drawing/2014/main" id="{7F053BD7-8D5F-8E6F-3E77-EC275BEEF3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4063" y="5095439"/>
            <a:ext cx="985581" cy="9855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" name="텍스트 상자 63">
            <a:extLst>
              <a:ext uri="{FF2B5EF4-FFF2-40B4-BE49-F238E27FC236}">
                <a16:creationId xmlns:a16="http://schemas.microsoft.com/office/drawing/2014/main" id="{EB136682-E373-6C77-61AC-673D5F724A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31712" y="5020274"/>
            <a:ext cx="810281" cy="3135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sz="1100" b="1" dirty="0">
                <a:latin typeface="NanumSquare" pitchFamily="50" charset="-127"/>
                <a:ea typeface="NanumSquare" pitchFamily="50" charset="-127"/>
                <a:cs typeface="맑은 고딕 Semilight" panose="020B0502040204020203" pitchFamily="34" charset="-128"/>
              </a:rPr>
              <a:t>고객</a:t>
            </a:r>
            <a:r>
              <a:rPr kumimoji="1" lang="en-US" altLang="ko-KR" sz="1100" b="1" dirty="0">
                <a:latin typeface="NanumSquare" pitchFamily="50" charset="-127"/>
                <a:ea typeface="NanumSquare" pitchFamily="50" charset="-127"/>
                <a:cs typeface="맑은 고딕 Semilight" panose="020B0502040204020203" pitchFamily="34" charset="-128"/>
              </a:rPr>
              <a:t> B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A64FBC13-D515-20C7-3B7F-013413DD2A5F}"/>
              </a:ext>
            </a:extLst>
          </p:cNvPr>
          <p:cNvSpPr/>
          <p:nvPr/>
        </p:nvSpPr>
        <p:spPr>
          <a:xfrm>
            <a:off x="7162492" y="5432512"/>
            <a:ext cx="1259938" cy="495171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“</a:t>
            </a:r>
            <a:r>
              <a:rPr lang="ko-KR" altLang="en-US" sz="1000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세차새차</a:t>
            </a:r>
            <a:r>
              <a:rPr lang="en-US" altLang="ko-KR" sz="1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”</a:t>
            </a:r>
            <a:r>
              <a:rPr lang="ko-KR" altLang="en-US" sz="1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접속</a:t>
            </a:r>
            <a:endParaRPr lang="en-US" altLang="ko-KR" sz="1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A6B35BC5-FBBD-DD8A-020C-19118013F489}"/>
              </a:ext>
            </a:extLst>
          </p:cNvPr>
          <p:cNvCxnSpPr>
            <a:cxnSpLocks/>
          </p:cNvCxnSpPr>
          <p:nvPr/>
        </p:nvCxnSpPr>
        <p:spPr>
          <a:xfrm>
            <a:off x="8476810" y="5682657"/>
            <a:ext cx="570579" cy="4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DE7575CD-8C36-B153-09F6-ABF5C3D58C4B}"/>
              </a:ext>
            </a:extLst>
          </p:cNvPr>
          <p:cNvSpPr/>
          <p:nvPr/>
        </p:nvSpPr>
        <p:spPr>
          <a:xfrm>
            <a:off x="9166144" y="5452447"/>
            <a:ext cx="1137942" cy="495171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예약</a:t>
            </a:r>
            <a:endParaRPr lang="en-US" altLang="ko-KR" sz="1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8F16451F-BF6E-41C6-B0FC-7182B5AFBE6F}"/>
              </a:ext>
            </a:extLst>
          </p:cNvPr>
          <p:cNvCxnSpPr/>
          <p:nvPr/>
        </p:nvCxnSpPr>
        <p:spPr>
          <a:xfrm>
            <a:off x="1588" y="591289"/>
            <a:ext cx="12188826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059" name="TextBox 7">
            <a:extLst>
              <a:ext uri="{FF2B5EF4-FFF2-40B4-BE49-F238E27FC236}">
                <a16:creationId xmlns:a16="http://schemas.microsoft.com/office/drawing/2014/main" id="{27744C70-DFB7-020E-CC0F-FF1218DEF5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516" y="180234"/>
            <a:ext cx="6284863" cy="3221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ko-KR" sz="1500" dirty="0">
                <a:latin typeface="KoPub돋움체 Bold"/>
                <a:ea typeface="KoPub돋움체 Bold"/>
                <a:cs typeface="KoPub돋움체 Bold"/>
              </a:rPr>
              <a:t>Customer Journey (=what</a:t>
            </a:r>
            <a:r>
              <a:rPr lang="ko-KR" altLang="en-US" sz="1500" dirty="0" err="1">
                <a:latin typeface="KoPub돋움체 Bold"/>
                <a:ea typeface="KoPub돋움체 Bold"/>
                <a:cs typeface="KoPub돋움체 Bold"/>
              </a:rPr>
              <a:t>를</a:t>
            </a:r>
            <a:r>
              <a:rPr lang="ko-KR" altLang="en-US" sz="1500" dirty="0">
                <a:latin typeface="KoPub돋움체 Bold"/>
                <a:ea typeface="KoPub돋움체 Bold"/>
                <a:cs typeface="KoPub돋움체 Bold"/>
              </a:rPr>
              <a:t> 그림으로 설명</a:t>
            </a:r>
            <a:r>
              <a:rPr lang="en-US" altLang="ko-KR" sz="1500" dirty="0">
                <a:latin typeface="KoPub돋움체 Bold"/>
                <a:ea typeface="KoPub돋움체 Bold"/>
                <a:cs typeface="KoPub돋움체 Bold"/>
              </a:rPr>
              <a:t>)</a:t>
            </a:r>
            <a:endParaRPr lang="ko-KR" altLang="en-US" sz="1500" dirty="0">
              <a:latin typeface="KoPub돋움체 Bold"/>
              <a:ea typeface="KoPub돋움체 Bold"/>
              <a:cs typeface="KoPub돋움체 Bold"/>
            </a:endParaRPr>
          </a:p>
        </p:txBody>
      </p:sp>
      <p:sp>
        <p:nvSpPr>
          <p:cNvPr id="45060" name="텍스트 상자 63">
            <a:extLst>
              <a:ext uri="{FF2B5EF4-FFF2-40B4-BE49-F238E27FC236}">
                <a16:creationId xmlns:a16="http://schemas.microsoft.com/office/drawing/2014/main" id="{45C2F86A-50F1-DE36-A38E-6BCFCCD9A3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9665" y="675406"/>
            <a:ext cx="11190549" cy="610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71450" indent="-171450">
              <a:defRPr sz="1200">
                <a:solidFill>
                  <a:schemeClr val="tx1"/>
                </a:solidFill>
                <a:latin typeface="맑은 고딕 Semilight" panose="020B0502040204020203" pitchFamily="34" charset="-128"/>
                <a:ea typeface="맑은 고딕 Semilight" panose="020B0502040204020203" pitchFamily="34" charset="-128"/>
                <a:cs typeface="맑은 고딕 Semilight" panose="020B0502040204020203" pitchFamily="34" charset="-128"/>
              </a:defRPr>
            </a:lvl1pPr>
            <a:lvl2pPr marL="628650" indent="-171450">
              <a:defRPr sz="1200">
                <a:solidFill>
                  <a:schemeClr val="tx1"/>
                </a:solidFill>
                <a:latin typeface="맑은 고딕 Semilight" panose="020B0502040204020203" pitchFamily="34" charset="-128"/>
                <a:ea typeface="맑은 고딕 Semilight" panose="020B0502040204020203" pitchFamily="34" charset="-128"/>
                <a:cs typeface="맑은 고딕 Semilight" panose="020B0502040204020203" pitchFamily="34" charset="-128"/>
              </a:defRPr>
            </a:lvl2pPr>
            <a:lvl3pPr>
              <a:defRPr sz="1200">
                <a:solidFill>
                  <a:schemeClr val="tx1"/>
                </a:solidFill>
                <a:latin typeface="맑은 고딕 Semilight" panose="020B0502040204020203" pitchFamily="34" charset="-128"/>
                <a:ea typeface="맑은 고딕 Semilight" panose="020B0502040204020203" pitchFamily="34" charset="-128"/>
                <a:cs typeface="맑은 고딕 Semilight" panose="020B0502040204020203" pitchFamily="34" charset="-128"/>
              </a:defRPr>
            </a:lvl3pPr>
            <a:lvl4pPr>
              <a:defRPr sz="1200">
                <a:solidFill>
                  <a:schemeClr val="tx1"/>
                </a:solidFill>
                <a:latin typeface="맑은 고딕 Semilight" panose="020B0502040204020203" pitchFamily="34" charset="-128"/>
                <a:ea typeface="맑은 고딕 Semilight" panose="020B0502040204020203" pitchFamily="34" charset="-128"/>
                <a:cs typeface="맑은 고딕 Semilight" panose="020B0502040204020203" pitchFamily="34" charset="-128"/>
              </a:defRPr>
            </a:lvl4pPr>
            <a:lvl5pPr>
              <a:defRPr sz="1200">
                <a:solidFill>
                  <a:schemeClr val="tx1"/>
                </a:solidFill>
                <a:latin typeface="맑은 고딕 Semilight" panose="020B0502040204020203" pitchFamily="34" charset="-128"/>
                <a:ea typeface="맑은 고딕 Semilight" panose="020B0502040204020203" pitchFamily="34" charset="-128"/>
                <a:cs typeface="맑은 고딕 Semilight" panose="020B0502040204020203" pitchFamily="34" charset="-128"/>
              </a:defRPr>
            </a:lvl5pPr>
            <a:lvl6pPr marL="1674813" indent="611188" defTabSz="608013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 Semilight" panose="020B0502040204020203" pitchFamily="34" charset="-128"/>
                <a:ea typeface="맑은 고딕 Semilight" panose="020B0502040204020203" pitchFamily="34" charset="-128"/>
                <a:cs typeface="맑은 고딕 Semilight" panose="020B0502040204020203" pitchFamily="34" charset="-128"/>
              </a:defRPr>
            </a:lvl6pPr>
            <a:lvl7pPr marL="2132013" indent="611188" defTabSz="608013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 Semilight" panose="020B0502040204020203" pitchFamily="34" charset="-128"/>
                <a:ea typeface="맑은 고딕 Semilight" panose="020B0502040204020203" pitchFamily="34" charset="-128"/>
                <a:cs typeface="맑은 고딕 Semilight" panose="020B0502040204020203" pitchFamily="34" charset="-128"/>
              </a:defRPr>
            </a:lvl7pPr>
            <a:lvl8pPr marL="2589213" indent="611188" defTabSz="608013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 Semilight" panose="020B0502040204020203" pitchFamily="34" charset="-128"/>
                <a:ea typeface="맑은 고딕 Semilight" panose="020B0502040204020203" pitchFamily="34" charset="-128"/>
                <a:cs typeface="맑은 고딕 Semilight" panose="020B0502040204020203" pitchFamily="34" charset="-128"/>
              </a:defRPr>
            </a:lvl8pPr>
            <a:lvl9pPr marL="3046413" indent="611188" defTabSz="608013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 Semilight" panose="020B0502040204020203" pitchFamily="34" charset="-128"/>
                <a:ea typeface="맑은 고딕 Semilight" panose="020B0502040204020203" pitchFamily="34" charset="-128"/>
                <a:cs typeface="맑은 고딕 Semilight" panose="020B0502040204020203" pitchFamily="34" charset="-128"/>
              </a:defRPr>
            </a:lvl9pPr>
          </a:lstStyle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>
                <a:latin typeface="NanumSquare" pitchFamily="50" charset="-127"/>
                <a:ea typeface="NanumSquare" pitchFamily="50" charset="-127"/>
              </a:rPr>
              <a:t>기존 고객들을 어떻게 </a:t>
            </a:r>
            <a:r>
              <a:rPr kumimoji="1" lang="en-US" altLang="ko-KR" dirty="0">
                <a:latin typeface="NanumSquare" pitchFamily="50" charset="-127"/>
                <a:ea typeface="NanumSquare" pitchFamily="50" charset="-127"/>
              </a:rPr>
              <a:t>＂</a:t>
            </a:r>
            <a:r>
              <a:rPr kumimoji="1" lang="ko-KR" altLang="en-US" dirty="0">
                <a:latin typeface="NanumSquare" pitchFamily="50" charset="-127"/>
                <a:ea typeface="NanumSquare" pitchFamily="50" charset="-127"/>
              </a:rPr>
              <a:t>세차 </a:t>
            </a:r>
            <a:r>
              <a:rPr kumimoji="1" lang="ko-KR" altLang="en-US" dirty="0" err="1">
                <a:latin typeface="NanumSquare" pitchFamily="50" charset="-127"/>
                <a:ea typeface="NanumSquare" pitchFamily="50" charset="-127"/>
              </a:rPr>
              <a:t>새차</a:t>
            </a:r>
            <a:r>
              <a:rPr kumimoji="1" lang="en-US" altLang="ko-KR" dirty="0">
                <a:latin typeface="NanumSquare" pitchFamily="50" charset="-127"/>
                <a:ea typeface="NanumSquare" pitchFamily="50" charset="-127"/>
              </a:rPr>
              <a:t>＂</a:t>
            </a:r>
            <a:r>
              <a:rPr kumimoji="1" lang="ko-KR" altLang="en-US" dirty="0">
                <a:latin typeface="NanumSquare" pitchFamily="50" charset="-127"/>
                <a:ea typeface="NanumSquare" pitchFamily="50" charset="-127"/>
              </a:rPr>
              <a:t> 서비스를 이용하도록 </a:t>
            </a:r>
            <a:r>
              <a:rPr kumimoji="1" lang="ko-KR" altLang="en-US" dirty="0" err="1">
                <a:latin typeface="NanumSquare" pitchFamily="50" charset="-127"/>
                <a:ea typeface="NanumSquare" pitchFamily="50" charset="-127"/>
              </a:rPr>
              <a:t>할것인가</a:t>
            </a:r>
            <a:r>
              <a:rPr kumimoji="1" lang="en-US" altLang="ko-KR" dirty="0">
                <a:latin typeface="NanumSquare" pitchFamily="50" charset="-127"/>
                <a:ea typeface="NanumSquare" pitchFamily="50" charset="-127"/>
              </a:rPr>
              <a:t>?</a:t>
            </a:r>
          </a:p>
          <a:p>
            <a:pPr marL="0" indent="0">
              <a:lnSpc>
                <a:spcPct val="150000"/>
              </a:lnSpc>
            </a:pPr>
            <a:r>
              <a:rPr kumimoji="1" lang="en-US" altLang="ko-KR" dirty="0">
                <a:latin typeface="NanumSquare" pitchFamily="50" charset="-127"/>
                <a:ea typeface="NanumSquare" pitchFamily="50" charset="-127"/>
              </a:rPr>
              <a:t>=&gt;</a:t>
            </a:r>
            <a:r>
              <a:rPr kumimoji="1" lang="ko-KR" altLang="en-US" dirty="0">
                <a:latin typeface="NanumSquare" pitchFamily="50" charset="-127"/>
                <a:ea typeface="NanumSquare" pitchFamily="50" charset="-127"/>
              </a:rPr>
              <a:t> 카카오톡 </a:t>
            </a:r>
            <a:r>
              <a:rPr kumimoji="1" lang="ko-KR" altLang="en-US" dirty="0" err="1">
                <a:latin typeface="NanumSquare" pitchFamily="50" charset="-127"/>
                <a:ea typeface="NanumSquare" pitchFamily="50" charset="-127"/>
              </a:rPr>
              <a:t>알림톡</a:t>
            </a:r>
            <a:r>
              <a:rPr kumimoji="1" lang="ko-KR" altLang="en-US" dirty="0">
                <a:latin typeface="NanumSquare" pitchFamily="50" charset="-127"/>
                <a:ea typeface="NanumSquare" pitchFamily="50" charset="-127"/>
              </a:rPr>
              <a:t> 서비스를 이용해 </a:t>
            </a:r>
            <a:r>
              <a:rPr kumimoji="1" lang="en-US" altLang="ko-KR" dirty="0">
                <a:latin typeface="NanumSquare" pitchFamily="50" charset="-127"/>
                <a:ea typeface="NanumSquare" pitchFamily="50" charset="-127"/>
              </a:rPr>
              <a:t>“</a:t>
            </a:r>
            <a:r>
              <a:rPr kumimoji="1" lang="ko-KR" altLang="en-US" dirty="0" err="1">
                <a:latin typeface="NanumSquare" pitchFamily="50" charset="-127"/>
                <a:ea typeface="NanumSquare" pitchFamily="50" charset="-127"/>
              </a:rPr>
              <a:t>세차새차</a:t>
            </a:r>
            <a:r>
              <a:rPr kumimoji="1" lang="en-US" altLang="ko-KR" dirty="0">
                <a:latin typeface="NanumSquare" pitchFamily="50" charset="-127"/>
                <a:ea typeface="NanumSquare" pitchFamily="50" charset="-127"/>
              </a:rPr>
              <a:t>”</a:t>
            </a:r>
            <a:r>
              <a:rPr kumimoji="1" lang="ko-KR" altLang="en-US" dirty="0">
                <a:latin typeface="NanumSquare" pitchFamily="50" charset="-127"/>
                <a:ea typeface="NanumSquare" pitchFamily="50" charset="-127"/>
              </a:rPr>
              <a:t>의 서비스에 자주 노출되도록 함</a:t>
            </a:r>
            <a:endParaRPr kumimoji="1" lang="en-US" altLang="ko-KR" dirty="0">
              <a:latin typeface="NanumSquare" pitchFamily="50" charset="-127"/>
              <a:ea typeface="NanumSquare" pitchFamily="50" charset="-127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6B63FFAD-898D-F49E-2560-8FB518AFF990}"/>
              </a:ext>
            </a:extLst>
          </p:cNvPr>
          <p:cNvCxnSpPr>
            <a:stCxn id="9" idx="3"/>
            <a:endCxn id="40" idx="1"/>
          </p:cNvCxnSpPr>
          <p:nvPr/>
        </p:nvCxnSpPr>
        <p:spPr>
          <a:xfrm>
            <a:off x="2292473" y="2972649"/>
            <a:ext cx="273413" cy="94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04FD6A25-A507-9E08-DCDF-919D8E9652DF}"/>
              </a:ext>
            </a:extLst>
          </p:cNvPr>
          <p:cNvSpPr/>
          <p:nvPr/>
        </p:nvSpPr>
        <p:spPr>
          <a:xfrm>
            <a:off x="1457665" y="2724269"/>
            <a:ext cx="834808" cy="496759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전화통화</a:t>
            </a:r>
            <a:endParaRPr lang="en-US" altLang="ko-KR" sz="1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5063" name="텍스트 상자 63">
            <a:extLst>
              <a:ext uri="{FF2B5EF4-FFF2-40B4-BE49-F238E27FC236}">
                <a16:creationId xmlns:a16="http://schemas.microsoft.com/office/drawing/2014/main" id="{4704B06A-FA0C-B264-22DD-3E0B8CAAAC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516" y="1360304"/>
            <a:ext cx="5151412" cy="4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799" b="1" dirty="0">
                <a:latin typeface="NanumSquare" pitchFamily="50" charset="-127"/>
                <a:ea typeface="NanumSquare" pitchFamily="50" charset="-127"/>
                <a:cs typeface="맑은 고딕 Semilight" panose="020B0502040204020203" pitchFamily="34" charset="-128"/>
              </a:rPr>
              <a:t>Customer Journey Map (</a:t>
            </a:r>
            <a:r>
              <a:rPr kumimoji="1" lang="ko-KR" altLang="en-US" sz="1799" b="1" dirty="0">
                <a:latin typeface="NanumSquare" pitchFamily="50" charset="-127"/>
                <a:ea typeface="NanumSquare" pitchFamily="50" charset="-127"/>
                <a:cs typeface="맑은 고딕 Semilight" panose="020B0502040204020203" pitchFamily="34" charset="-128"/>
              </a:rPr>
              <a:t>전환 과정</a:t>
            </a:r>
            <a:r>
              <a:rPr kumimoji="1" lang="en-US" altLang="ko-KR" sz="1799" b="1" dirty="0">
                <a:latin typeface="NanumSquare" pitchFamily="50" charset="-127"/>
                <a:ea typeface="NanumSquare" pitchFamily="50" charset="-127"/>
                <a:cs typeface="맑은 고딕 Semilight" panose="020B0502040204020203" pitchFamily="34" charset="-128"/>
              </a:rPr>
              <a:t>)</a:t>
            </a:r>
          </a:p>
        </p:txBody>
      </p:sp>
      <p:pic>
        <p:nvPicPr>
          <p:cNvPr id="45064" name="Picture 2" descr="Users Icon | Silky Line User Iconset | Custom Icon Design">
            <a:extLst>
              <a:ext uri="{FF2B5EF4-FFF2-40B4-BE49-F238E27FC236}">
                <a16:creationId xmlns:a16="http://schemas.microsoft.com/office/drawing/2014/main" id="{669CEC55-ED34-6EB2-156B-DB546DD0F5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268" y="2431097"/>
            <a:ext cx="985581" cy="9855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895D641A-BC87-8D87-8528-839E9191486D}"/>
              </a:ext>
            </a:extLst>
          </p:cNvPr>
          <p:cNvSpPr/>
          <p:nvPr/>
        </p:nvSpPr>
        <p:spPr>
          <a:xfrm>
            <a:off x="3947085" y="2744966"/>
            <a:ext cx="1107786" cy="496758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예약 직후</a:t>
            </a:r>
            <a:endParaRPr lang="en-US" altLang="ko-KR" sz="1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defRPr/>
            </a:pPr>
            <a:r>
              <a:rPr lang="ko-KR" altLang="en-US" sz="1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확인 </a:t>
            </a:r>
            <a:r>
              <a:rPr lang="ko-KR" altLang="en-US" sz="1000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알림톡</a:t>
            </a:r>
            <a:endParaRPr lang="en-US" altLang="ko-KR" sz="1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11E3A2B0-120A-C6E9-A2A1-F9FF41CAB800}"/>
              </a:ext>
            </a:extLst>
          </p:cNvPr>
          <p:cNvSpPr/>
          <p:nvPr/>
        </p:nvSpPr>
        <p:spPr>
          <a:xfrm>
            <a:off x="2565886" y="2733754"/>
            <a:ext cx="834808" cy="496759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예약</a:t>
            </a:r>
            <a:endParaRPr lang="en-US" altLang="ko-KR" sz="1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55E76AD6-3004-EDDA-DBFD-B45C8D8C61E2}"/>
              </a:ext>
            </a:extLst>
          </p:cNvPr>
          <p:cNvCxnSpPr>
            <a:cxnSpLocks/>
            <a:stCxn id="40" idx="3"/>
            <a:endCxn id="11" idx="1"/>
          </p:cNvCxnSpPr>
          <p:nvPr/>
        </p:nvCxnSpPr>
        <p:spPr>
          <a:xfrm>
            <a:off x="3400694" y="2982134"/>
            <a:ext cx="546391" cy="1121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089" name="텍스트 상자 63">
            <a:extLst>
              <a:ext uri="{FF2B5EF4-FFF2-40B4-BE49-F238E27FC236}">
                <a16:creationId xmlns:a16="http://schemas.microsoft.com/office/drawing/2014/main" id="{3E369606-7C12-D87B-BFE7-363A8678C7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516" y="2340010"/>
            <a:ext cx="1418856" cy="3134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sz="1100" b="1" dirty="0">
                <a:latin typeface="NanumSquare" pitchFamily="50" charset="-127"/>
                <a:ea typeface="NanumSquare" pitchFamily="50" charset="-127"/>
                <a:cs typeface="맑은 고딕 Semilight" panose="020B0502040204020203" pitchFamily="34" charset="-128"/>
              </a:rPr>
              <a:t>고객</a:t>
            </a:r>
            <a:endParaRPr kumimoji="1" lang="en-US" altLang="ko-KR" sz="1100" b="1" dirty="0">
              <a:latin typeface="NanumSquare" pitchFamily="50" charset="-127"/>
              <a:ea typeface="NanumSquare" pitchFamily="50" charset="-127"/>
              <a:cs typeface="맑은 고딕 Semilight" panose="020B0502040204020203" pitchFamily="34" charset="-128"/>
            </a:endParaRPr>
          </a:p>
        </p:txBody>
      </p:sp>
      <p:sp>
        <p:nvSpPr>
          <p:cNvPr id="45092" name="텍스트 상자 63">
            <a:extLst>
              <a:ext uri="{FF2B5EF4-FFF2-40B4-BE49-F238E27FC236}">
                <a16:creationId xmlns:a16="http://schemas.microsoft.com/office/drawing/2014/main" id="{A9DF12FB-8526-21EF-6200-C54DEE3468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1944" y="5497696"/>
            <a:ext cx="8524820" cy="3938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500" b="1" i="1" dirty="0">
                <a:solidFill>
                  <a:srgbClr val="0070C0"/>
                </a:solidFill>
                <a:latin typeface="NanumSquare" pitchFamily="50" charset="-127"/>
                <a:ea typeface="NanumSquare" pitchFamily="50" charset="-127"/>
                <a:cs typeface="맑은 고딕 Semilight" panose="020B0502040204020203" pitchFamily="34" charset="-128"/>
              </a:rPr>
              <a:t>세차장 운영 사장님들과 </a:t>
            </a:r>
            <a:r>
              <a:rPr kumimoji="1" lang="ko-KR" altLang="en-US" sz="1500" b="1" i="1" dirty="0" err="1">
                <a:solidFill>
                  <a:srgbClr val="0070C0"/>
                </a:solidFill>
                <a:latin typeface="NanumSquare" pitchFamily="50" charset="-127"/>
                <a:ea typeface="NanumSquare" pitchFamily="50" charset="-127"/>
                <a:cs typeface="맑은 고딕 Semilight" panose="020B0502040204020203" pitchFamily="34" charset="-128"/>
              </a:rPr>
              <a:t>직원분들과의</a:t>
            </a:r>
            <a:r>
              <a:rPr kumimoji="1" lang="ko-KR" altLang="en-US" sz="1500" b="1" i="1" dirty="0">
                <a:solidFill>
                  <a:srgbClr val="0070C0"/>
                </a:solidFill>
                <a:latin typeface="NanumSquare" pitchFamily="50" charset="-127"/>
                <a:ea typeface="NanumSquare" pitchFamily="50" charset="-127"/>
                <a:cs typeface="맑은 고딕 Semilight" panose="020B0502040204020203" pitchFamily="34" charset="-128"/>
              </a:rPr>
              <a:t> 인터뷰를 통해 스케쥴 테이블과 알림 서비스의 니즈 확인</a:t>
            </a:r>
            <a:endParaRPr kumimoji="1" lang="en-US" altLang="ko-KR" sz="1500" b="1" i="1" dirty="0">
              <a:solidFill>
                <a:srgbClr val="0070C0"/>
              </a:solidFill>
              <a:latin typeface="NanumSquare" pitchFamily="50" charset="-127"/>
              <a:ea typeface="NanumSquare" pitchFamily="50" charset="-127"/>
              <a:cs typeface="맑은 고딕 Semilight" panose="020B0502040204020203" pitchFamily="34" charset="-128"/>
            </a:endParaRPr>
          </a:p>
        </p:txBody>
      </p:sp>
      <p:sp>
        <p:nvSpPr>
          <p:cNvPr id="3" name="텍스트 상자 63">
            <a:extLst>
              <a:ext uri="{FF2B5EF4-FFF2-40B4-BE49-F238E27FC236}">
                <a16:creationId xmlns:a16="http://schemas.microsoft.com/office/drawing/2014/main" id="{8AD570A2-6470-CF68-1FF8-131D7F02EEF9}"/>
              </a:ext>
            </a:extLst>
          </p:cNvPr>
          <p:cNvSpPr txBox="1"/>
          <p:nvPr/>
        </p:nvSpPr>
        <p:spPr>
          <a:xfrm>
            <a:off x="289101" y="1840638"/>
            <a:ext cx="5939421" cy="29333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kumimoji="1" lang="ko-KR" altLang="en-US" sz="1000" dirty="0">
                <a:latin typeface="NanumSquare" charset="-127"/>
                <a:ea typeface="NanumSquare" charset="-127"/>
                <a:cs typeface="NanumSquare" charset="-127"/>
              </a:rPr>
              <a:t>전화통화를 통해 세차를 예약한 고객</a:t>
            </a:r>
            <a:endParaRPr kumimoji="1" lang="en-US" altLang="ko-KR" sz="100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sp>
        <p:nvSpPr>
          <p:cNvPr id="10" name="오른쪽 화살표[R] 9">
            <a:extLst>
              <a:ext uri="{FF2B5EF4-FFF2-40B4-BE49-F238E27FC236}">
                <a16:creationId xmlns:a16="http://schemas.microsoft.com/office/drawing/2014/main" id="{7024BC1A-2044-1244-EA71-6AA46CAA09E6}"/>
              </a:ext>
            </a:extLst>
          </p:cNvPr>
          <p:cNvSpPr/>
          <p:nvPr/>
        </p:nvSpPr>
        <p:spPr>
          <a:xfrm rot="5400000">
            <a:off x="2648882" y="3463344"/>
            <a:ext cx="663007" cy="272979"/>
          </a:xfrm>
          <a:prstGeom prst="rightArrow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943FAFA-58E9-D23A-CF2D-B5E7703BC2B4}"/>
              </a:ext>
            </a:extLst>
          </p:cNvPr>
          <p:cNvSpPr/>
          <p:nvPr/>
        </p:nvSpPr>
        <p:spPr>
          <a:xfrm>
            <a:off x="2568254" y="3939704"/>
            <a:ext cx="834808" cy="496759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세차장</a:t>
            </a:r>
            <a:endParaRPr lang="en-US" altLang="ko-KR" sz="1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" name="오른쪽 화살표[R] 16">
            <a:extLst>
              <a:ext uri="{FF2B5EF4-FFF2-40B4-BE49-F238E27FC236}">
                <a16:creationId xmlns:a16="http://schemas.microsoft.com/office/drawing/2014/main" id="{1BAA1A78-4AD1-9018-A380-6259B7EBAA77}"/>
              </a:ext>
            </a:extLst>
          </p:cNvPr>
          <p:cNvSpPr/>
          <p:nvPr/>
        </p:nvSpPr>
        <p:spPr>
          <a:xfrm>
            <a:off x="3400695" y="4071771"/>
            <a:ext cx="432752" cy="272979"/>
          </a:xfrm>
          <a:prstGeom prst="rightArrow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1C81F64-1924-CA1C-E633-014AF52A1698}"/>
              </a:ext>
            </a:extLst>
          </p:cNvPr>
          <p:cNvSpPr/>
          <p:nvPr/>
        </p:nvSpPr>
        <p:spPr>
          <a:xfrm>
            <a:off x="3833446" y="3978514"/>
            <a:ext cx="1221425" cy="496759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”</a:t>
            </a:r>
            <a:r>
              <a:rPr lang="ko-KR" altLang="en-US" sz="1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세차 </a:t>
            </a:r>
            <a:r>
              <a:rPr lang="ko-KR" altLang="en-US" sz="1000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새차</a:t>
            </a:r>
            <a:r>
              <a:rPr lang="en-US" altLang="ko-KR" sz="1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”</a:t>
            </a:r>
            <a:r>
              <a:rPr lang="ko-KR" altLang="en-US" sz="1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스케쥴 등록</a:t>
            </a:r>
            <a:endParaRPr lang="en-US" altLang="ko-KR" sz="1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오른쪽 화살표[R] 18">
            <a:extLst>
              <a:ext uri="{FF2B5EF4-FFF2-40B4-BE49-F238E27FC236}">
                <a16:creationId xmlns:a16="http://schemas.microsoft.com/office/drawing/2014/main" id="{1EEDBDE3-AC8B-71BE-EDB5-A61B55F9F480}"/>
              </a:ext>
            </a:extLst>
          </p:cNvPr>
          <p:cNvSpPr/>
          <p:nvPr/>
        </p:nvSpPr>
        <p:spPr>
          <a:xfrm rot="16200000">
            <a:off x="4082848" y="3471214"/>
            <a:ext cx="664000" cy="272979"/>
          </a:xfrm>
          <a:prstGeom prst="rightArrow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5A400F6B-1EAD-EB06-AC12-9B32252C795A}"/>
              </a:ext>
            </a:extLst>
          </p:cNvPr>
          <p:cNvCxnSpPr>
            <a:cxnSpLocks/>
          </p:cNvCxnSpPr>
          <p:nvPr/>
        </p:nvCxnSpPr>
        <p:spPr>
          <a:xfrm flipV="1">
            <a:off x="5060732" y="2993344"/>
            <a:ext cx="405105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703182E-3909-2D4A-7749-CFAB2C961F53}"/>
              </a:ext>
            </a:extLst>
          </p:cNvPr>
          <p:cNvSpPr/>
          <p:nvPr/>
        </p:nvSpPr>
        <p:spPr>
          <a:xfrm>
            <a:off x="5488037" y="2739698"/>
            <a:ext cx="1107786" cy="496758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예약 </a:t>
            </a:r>
            <a:r>
              <a:rPr lang="en-US" altLang="ko-KR" sz="1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시간 전</a:t>
            </a:r>
            <a:endParaRPr lang="en-US" altLang="ko-KR" sz="1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defRPr/>
            </a:pPr>
            <a:r>
              <a:rPr lang="ko-KR" altLang="en-US" sz="1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확인 </a:t>
            </a:r>
            <a:r>
              <a:rPr lang="ko-KR" altLang="en-US" sz="1000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알림톡</a:t>
            </a:r>
            <a:endParaRPr lang="en-US" altLang="ko-KR" sz="1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0BE9A3F4-59ED-B6A3-BADB-AF8B5D3932BF}"/>
              </a:ext>
            </a:extLst>
          </p:cNvPr>
          <p:cNvCxnSpPr>
            <a:cxnSpLocks/>
          </p:cNvCxnSpPr>
          <p:nvPr/>
        </p:nvCxnSpPr>
        <p:spPr>
          <a:xfrm>
            <a:off x="6588321" y="2993344"/>
            <a:ext cx="37913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64DF299-D0D9-950C-D921-67B06A649012}"/>
              </a:ext>
            </a:extLst>
          </p:cNvPr>
          <p:cNvSpPr/>
          <p:nvPr/>
        </p:nvSpPr>
        <p:spPr>
          <a:xfrm>
            <a:off x="6993729" y="2733755"/>
            <a:ext cx="1380483" cy="496758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세차</a:t>
            </a:r>
            <a:endParaRPr lang="en-US" altLang="ko-KR" sz="1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defRPr/>
            </a:pPr>
            <a:r>
              <a:rPr lang="ko-KR" altLang="en-US" sz="1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약 </a:t>
            </a:r>
            <a:r>
              <a:rPr lang="en-US" altLang="ko-KR" sz="1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시간</a:t>
            </a:r>
            <a:r>
              <a:rPr lang="en-US" altLang="ko-KR" sz="1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~1</a:t>
            </a:r>
            <a:r>
              <a:rPr lang="ko-KR" altLang="en-US" sz="1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시간 반</a:t>
            </a:r>
            <a:endParaRPr lang="en-US" altLang="ko-KR" sz="1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5B0A1E1F-44F8-7E8F-08E7-16E20DB8A0A0}"/>
              </a:ext>
            </a:extLst>
          </p:cNvPr>
          <p:cNvSpPr/>
          <p:nvPr/>
        </p:nvSpPr>
        <p:spPr>
          <a:xfrm>
            <a:off x="8813957" y="2733473"/>
            <a:ext cx="1107786" cy="496758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종료 </a:t>
            </a:r>
            <a:r>
              <a:rPr lang="en-US" altLang="ko-KR" sz="1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10</a:t>
            </a:r>
            <a:r>
              <a:rPr lang="ko-KR" altLang="en-US" sz="1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분전</a:t>
            </a:r>
            <a:endParaRPr lang="en-US" altLang="ko-KR" sz="1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defRPr/>
            </a:pPr>
            <a:r>
              <a:rPr lang="ko-KR" altLang="en-US" sz="1000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알림톡</a:t>
            </a:r>
            <a:endParaRPr lang="en-US" altLang="ko-KR" sz="1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10B299B4-ABEB-6DAF-FA60-ED529A16E297}"/>
              </a:ext>
            </a:extLst>
          </p:cNvPr>
          <p:cNvCxnSpPr>
            <a:cxnSpLocks/>
            <a:stCxn id="28" idx="3"/>
          </p:cNvCxnSpPr>
          <p:nvPr/>
        </p:nvCxnSpPr>
        <p:spPr>
          <a:xfrm>
            <a:off x="8374212" y="2982134"/>
            <a:ext cx="439745" cy="168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B26ED20-84AE-0C3D-94B8-D54B0D3F646B}"/>
              </a:ext>
            </a:extLst>
          </p:cNvPr>
          <p:cNvSpPr/>
          <p:nvPr/>
        </p:nvSpPr>
        <p:spPr>
          <a:xfrm>
            <a:off x="8813957" y="3379391"/>
            <a:ext cx="1107786" cy="496758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종료 </a:t>
            </a:r>
            <a:r>
              <a:rPr lang="en-US" altLang="ko-KR" sz="1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시간 후</a:t>
            </a:r>
            <a:endParaRPr lang="en-US" altLang="ko-KR" sz="1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defRPr/>
            </a:pPr>
            <a:r>
              <a:rPr lang="ko-KR" altLang="en-US" sz="1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리뷰 알림</a:t>
            </a:r>
            <a:endParaRPr lang="en-US" altLang="ko-KR" sz="1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1DD57F7B-3E67-2DAD-62C1-D0F2D3946CCE}"/>
              </a:ext>
            </a:extLst>
          </p:cNvPr>
          <p:cNvCxnSpPr>
            <a:cxnSpLocks/>
            <a:endCxn id="36" idx="1"/>
          </p:cNvCxnSpPr>
          <p:nvPr/>
        </p:nvCxnSpPr>
        <p:spPr>
          <a:xfrm>
            <a:off x="8374212" y="2973444"/>
            <a:ext cx="439745" cy="6543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E807EEF-8302-A91F-5626-1A071C084A17}"/>
              </a:ext>
            </a:extLst>
          </p:cNvPr>
          <p:cNvSpPr/>
          <p:nvPr/>
        </p:nvSpPr>
        <p:spPr>
          <a:xfrm>
            <a:off x="8813957" y="4212768"/>
            <a:ext cx="1107786" cy="496758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세차 일주일 뒤</a:t>
            </a:r>
            <a:endParaRPr lang="en-US" altLang="ko-KR" sz="1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defRPr/>
            </a:pPr>
            <a:r>
              <a:rPr lang="ko-KR" altLang="en-US" sz="1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광고 알림</a:t>
            </a:r>
            <a:endParaRPr lang="en-US" altLang="ko-KR" sz="1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5C16F7AE-7332-5203-8DD6-DA61325E1187}"/>
              </a:ext>
            </a:extLst>
          </p:cNvPr>
          <p:cNvCxnSpPr>
            <a:cxnSpLocks/>
          </p:cNvCxnSpPr>
          <p:nvPr/>
        </p:nvCxnSpPr>
        <p:spPr>
          <a:xfrm>
            <a:off x="8374212" y="2981852"/>
            <a:ext cx="439745" cy="145461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오른쪽 화살표[R] 44">
            <a:extLst>
              <a:ext uri="{FF2B5EF4-FFF2-40B4-BE49-F238E27FC236}">
                <a16:creationId xmlns:a16="http://schemas.microsoft.com/office/drawing/2014/main" id="{11B6E2E2-9765-04CE-7DC8-5E43D5F0D4E0}"/>
              </a:ext>
            </a:extLst>
          </p:cNvPr>
          <p:cNvSpPr/>
          <p:nvPr/>
        </p:nvSpPr>
        <p:spPr>
          <a:xfrm>
            <a:off x="10185238" y="3518773"/>
            <a:ext cx="664000" cy="272979"/>
          </a:xfrm>
          <a:prstGeom prst="rightArrow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AC519AB7-C5C1-FA8C-DAD2-863E87BD3211}"/>
              </a:ext>
            </a:extLst>
          </p:cNvPr>
          <p:cNvSpPr/>
          <p:nvPr/>
        </p:nvSpPr>
        <p:spPr>
          <a:xfrm>
            <a:off x="10916529" y="3382591"/>
            <a:ext cx="885825" cy="496758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재방문</a:t>
            </a:r>
            <a:endParaRPr lang="en-US" altLang="ko-KR" sz="1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C2E9CA03-C508-11FA-0B2D-7593E8D398FE}"/>
              </a:ext>
            </a:extLst>
          </p:cNvPr>
          <p:cNvSpPr/>
          <p:nvPr/>
        </p:nvSpPr>
        <p:spPr>
          <a:xfrm>
            <a:off x="3673889" y="2602523"/>
            <a:ext cx="6679933" cy="23422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391C946-C7F9-9C5F-06D0-2FCA964AC4D3}"/>
              </a:ext>
            </a:extLst>
          </p:cNvPr>
          <p:cNvSpPr txBox="1"/>
          <p:nvPr/>
        </p:nvSpPr>
        <p:spPr>
          <a:xfrm>
            <a:off x="5159239" y="2412207"/>
            <a:ext cx="8507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700" dirty="0">
                <a:solidFill>
                  <a:schemeClr val="bg1">
                    <a:lumMod val="65000"/>
                  </a:schemeClr>
                </a:solidFill>
              </a:rPr>
              <a:t>내 주변 세차장</a:t>
            </a:r>
            <a:endParaRPr kumimoji="1" lang="en-US" altLang="ko-KR" sz="7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kumimoji="1" lang="ko-KR" altLang="en-US" sz="200" dirty="0">
                <a:solidFill>
                  <a:schemeClr val="bg1">
                    <a:lumMod val="65000"/>
                  </a:schemeClr>
                </a:solidFill>
              </a:rPr>
              <a:t> </a:t>
            </a:r>
            <a:endParaRPr kumimoji="1" lang="en-US" altLang="ko-KR" sz="2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kumimoji="1" lang="ko-KR" altLang="en-US" sz="700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</p:txBody>
      </p:sp>
    </p:spTree>
    <p:extLst>
      <p:ext uri="{BB962C8B-B14F-4D97-AF65-F5344CB8AC3E}">
        <p14:creationId xmlns:p14="http://schemas.microsoft.com/office/powerpoint/2010/main" val="38361217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27DEF6-93FD-AE4F-6BB8-28EAE4DA407F}"/>
              </a:ext>
            </a:extLst>
          </p:cNvPr>
          <p:cNvSpPr txBox="1">
            <a:spLocks/>
          </p:cNvSpPr>
          <p:nvPr/>
        </p:nvSpPr>
        <p:spPr>
          <a:xfrm>
            <a:off x="1524000" y="2549235"/>
            <a:ext cx="9559636" cy="960727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dirty="0" err="1"/>
              <a:t>프라이빗</a:t>
            </a:r>
            <a:r>
              <a:rPr kumimoji="1" lang="ko-KR" altLang="en-US" dirty="0"/>
              <a:t> 클래스</a:t>
            </a:r>
            <a:r>
              <a:rPr kumimoji="1" lang="en-US" altLang="ko-KR" dirty="0"/>
              <a:t>_PM_2</a:t>
            </a:r>
            <a:r>
              <a:rPr kumimoji="1" lang="ko-KR" altLang="en-US" dirty="0"/>
              <a:t>차 과제</a:t>
            </a:r>
          </a:p>
        </p:txBody>
      </p:sp>
    </p:spTree>
    <p:extLst>
      <p:ext uri="{BB962C8B-B14F-4D97-AF65-F5344CB8AC3E}">
        <p14:creationId xmlns:p14="http://schemas.microsoft.com/office/powerpoint/2010/main" val="29530759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8F16451F-BF6E-41C6-B0FC-7182B5AFBE6F}"/>
              </a:ext>
            </a:extLst>
          </p:cNvPr>
          <p:cNvCxnSpPr/>
          <p:nvPr/>
        </p:nvCxnSpPr>
        <p:spPr>
          <a:xfrm>
            <a:off x="1588" y="591289"/>
            <a:ext cx="12188826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059" name="TextBox 7">
            <a:extLst>
              <a:ext uri="{FF2B5EF4-FFF2-40B4-BE49-F238E27FC236}">
                <a16:creationId xmlns:a16="http://schemas.microsoft.com/office/drawing/2014/main" id="{27744C70-DFB7-020E-CC0F-FF1218DEF5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516" y="180234"/>
            <a:ext cx="6284863" cy="3221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ko-KR" altLang="en-US" sz="1500" dirty="0">
                <a:latin typeface="KoPub돋움체 Bold"/>
                <a:ea typeface="KoPub돋움체 Bold"/>
                <a:cs typeface="KoPub돋움체 Bold"/>
              </a:rPr>
              <a:t>브랜드 페이지</a:t>
            </a:r>
            <a:r>
              <a:rPr lang="en-US" altLang="ko-KR" sz="1500" dirty="0">
                <a:latin typeface="KoPub돋움체 Bold"/>
                <a:ea typeface="KoPub돋움체 Bold"/>
                <a:cs typeface="KoPub돋움체 Bold"/>
              </a:rPr>
              <a:t>(</a:t>
            </a:r>
            <a:r>
              <a:rPr lang="ko-KR" altLang="en-US" sz="1500" dirty="0">
                <a:latin typeface="KoPub돋움체 Bold"/>
                <a:ea typeface="KoPub돋움체 Bold"/>
                <a:cs typeface="KoPub돋움체 Bold"/>
              </a:rPr>
              <a:t>서비스의 첫 화면</a:t>
            </a:r>
            <a:r>
              <a:rPr lang="en-US" altLang="ko-KR" sz="1500" dirty="0">
                <a:latin typeface="KoPub돋움체 Bold"/>
                <a:ea typeface="KoPub돋움체 Bold"/>
                <a:cs typeface="KoPub돋움체 Bold"/>
              </a:rPr>
              <a:t>)</a:t>
            </a:r>
            <a:r>
              <a:rPr lang="ko-KR" altLang="en-US" sz="1500" dirty="0">
                <a:latin typeface="KoPub돋움체 Bold"/>
                <a:ea typeface="KoPub돋움체 Bold"/>
                <a:cs typeface="KoPub돋움체 Bold"/>
              </a:rPr>
              <a:t> 조사</a:t>
            </a:r>
          </a:p>
        </p:txBody>
      </p:sp>
      <p:sp>
        <p:nvSpPr>
          <p:cNvPr id="45060" name="텍스트 상자 63">
            <a:extLst>
              <a:ext uri="{FF2B5EF4-FFF2-40B4-BE49-F238E27FC236}">
                <a16:creationId xmlns:a16="http://schemas.microsoft.com/office/drawing/2014/main" id="{45C2F86A-50F1-DE36-A38E-6BCFCCD9A3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4348" y="702659"/>
            <a:ext cx="11190549" cy="610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71450" indent="-171450">
              <a:defRPr sz="1200">
                <a:solidFill>
                  <a:schemeClr val="tx1"/>
                </a:solidFill>
                <a:latin typeface="맑은 고딕 Semilight" panose="020B0502040204020203" pitchFamily="34" charset="-128"/>
                <a:ea typeface="맑은 고딕 Semilight" panose="020B0502040204020203" pitchFamily="34" charset="-128"/>
                <a:cs typeface="맑은 고딕 Semilight" panose="020B0502040204020203" pitchFamily="34" charset="-128"/>
              </a:defRPr>
            </a:lvl1pPr>
            <a:lvl2pPr marL="628650" indent="-171450">
              <a:defRPr sz="1200">
                <a:solidFill>
                  <a:schemeClr val="tx1"/>
                </a:solidFill>
                <a:latin typeface="맑은 고딕 Semilight" panose="020B0502040204020203" pitchFamily="34" charset="-128"/>
                <a:ea typeface="맑은 고딕 Semilight" panose="020B0502040204020203" pitchFamily="34" charset="-128"/>
                <a:cs typeface="맑은 고딕 Semilight" panose="020B0502040204020203" pitchFamily="34" charset="-128"/>
              </a:defRPr>
            </a:lvl2pPr>
            <a:lvl3pPr>
              <a:defRPr sz="1200">
                <a:solidFill>
                  <a:schemeClr val="tx1"/>
                </a:solidFill>
                <a:latin typeface="맑은 고딕 Semilight" panose="020B0502040204020203" pitchFamily="34" charset="-128"/>
                <a:ea typeface="맑은 고딕 Semilight" panose="020B0502040204020203" pitchFamily="34" charset="-128"/>
                <a:cs typeface="맑은 고딕 Semilight" panose="020B0502040204020203" pitchFamily="34" charset="-128"/>
              </a:defRPr>
            </a:lvl3pPr>
            <a:lvl4pPr>
              <a:defRPr sz="1200">
                <a:solidFill>
                  <a:schemeClr val="tx1"/>
                </a:solidFill>
                <a:latin typeface="맑은 고딕 Semilight" panose="020B0502040204020203" pitchFamily="34" charset="-128"/>
                <a:ea typeface="맑은 고딕 Semilight" panose="020B0502040204020203" pitchFamily="34" charset="-128"/>
                <a:cs typeface="맑은 고딕 Semilight" panose="020B0502040204020203" pitchFamily="34" charset="-128"/>
              </a:defRPr>
            </a:lvl4pPr>
            <a:lvl5pPr>
              <a:defRPr sz="1200">
                <a:solidFill>
                  <a:schemeClr val="tx1"/>
                </a:solidFill>
                <a:latin typeface="맑은 고딕 Semilight" panose="020B0502040204020203" pitchFamily="34" charset="-128"/>
                <a:ea typeface="맑은 고딕 Semilight" panose="020B0502040204020203" pitchFamily="34" charset="-128"/>
                <a:cs typeface="맑은 고딕 Semilight" panose="020B0502040204020203" pitchFamily="34" charset="-128"/>
              </a:defRPr>
            </a:lvl5pPr>
            <a:lvl6pPr marL="1674813" indent="611188" defTabSz="608013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 Semilight" panose="020B0502040204020203" pitchFamily="34" charset="-128"/>
                <a:ea typeface="맑은 고딕 Semilight" panose="020B0502040204020203" pitchFamily="34" charset="-128"/>
                <a:cs typeface="맑은 고딕 Semilight" panose="020B0502040204020203" pitchFamily="34" charset="-128"/>
              </a:defRPr>
            </a:lvl6pPr>
            <a:lvl7pPr marL="2132013" indent="611188" defTabSz="608013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 Semilight" panose="020B0502040204020203" pitchFamily="34" charset="-128"/>
                <a:ea typeface="맑은 고딕 Semilight" panose="020B0502040204020203" pitchFamily="34" charset="-128"/>
                <a:cs typeface="맑은 고딕 Semilight" panose="020B0502040204020203" pitchFamily="34" charset="-128"/>
              </a:defRPr>
            </a:lvl7pPr>
            <a:lvl8pPr marL="2589213" indent="611188" defTabSz="608013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 Semilight" panose="020B0502040204020203" pitchFamily="34" charset="-128"/>
                <a:ea typeface="맑은 고딕 Semilight" panose="020B0502040204020203" pitchFamily="34" charset="-128"/>
                <a:cs typeface="맑은 고딕 Semilight" panose="020B0502040204020203" pitchFamily="34" charset="-128"/>
              </a:defRPr>
            </a:lvl8pPr>
            <a:lvl9pPr marL="3046413" indent="611188" defTabSz="608013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 Semilight" panose="020B0502040204020203" pitchFamily="34" charset="-128"/>
                <a:ea typeface="맑은 고딕 Semilight" panose="020B0502040204020203" pitchFamily="34" charset="-128"/>
                <a:cs typeface="맑은 고딕 Semilight" panose="020B0502040204020203" pitchFamily="34" charset="-128"/>
              </a:defRPr>
            </a:lvl9pPr>
          </a:lstStyle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>
                <a:latin typeface="NanumSquare" pitchFamily="50" charset="-127"/>
                <a:ea typeface="NanumSquare" pitchFamily="50" charset="-127"/>
              </a:rPr>
              <a:t>타 서비스들의 브랜드페이지를 조사 </a:t>
            </a:r>
            <a:r>
              <a:rPr kumimoji="1" lang="en-US" altLang="ko-KR" dirty="0">
                <a:latin typeface="NanumSquare" pitchFamily="50" charset="-127"/>
                <a:ea typeface="NanumSquare" pitchFamily="50" charset="-127"/>
              </a:rPr>
              <a:t>=&gt;</a:t>
            </a:r>
            <a:r>
              <a:rPr kumimoji="1" lang="ko-KR" altLang="en-US" dirty="0">
                <a:latin typeface="NanumSquare" pitchFamily="50" charset="-127"/>
                <a:ea typeface="NanumSquare" pitchFamily="50" charset="-127"/>
              </a:rPr>
              <a:t> </a:t>
            </a:r>
            <a:r>
              <a:rPr kumimoji="1" lang="en-US" altLang="ko-KR" dirty="0">
                <a:latin typeface="NanumSquare" pitchFamily="50" charset="-127"/>
                <a:ea typeface="NanumSquare" pitchFamily="50" charset="-127"/>
              </a:rPr>
              <a:t>what(</a:t>
            </a:r>
            <a:r>
              <a:rPr kumimoji="1" lang="ko-KR" altLang="en-US" dirty="0">
                <a:latin typeface="NanumSquare" pitchFamily="50" charset="-127"/>
                <a:ea typeface="NanumSquare" pitchFamily="50" charset="-127"/>
              </a:rPr>
              <a:t>무엇</a:t>
            </a:r>
            <a:r>
              <a:rPr kumimoji="1" lang="en-US" altLang="ko-KR" dirty="0">
                <a:latin typeface="NanumSquare" pitchFamily="50" charset="-127"/>
                <a:ea typeface="NanumSquare" pitchFamily="50" charset="-127"/>
              </a:rPr>
              <a:t>)</a:t>
            </a:r>
            <a:r>
              <a:rPr kumimoji="1" lang="ko-KR" altLang="en-US" dirty="0">
                <a:latin typeface="NanumSquare" pitchFamily="50" charset="-127"/>
                <a:ea typeface="NanumSquare" pitchFamily="50" charset="-127"/>
              </a:rPr>
              <a:t>과 </a:t>
            </a:r>
            <a:r>
              <a:rPr kumimoji="1" lang="en-US" altLang="ko-KR" dirty="0">
                <a:latin typeface="NanumSquare" pitchFamily="50" charset="-127"/>
                <a:ea typeface="NanumSquare" pitchFamily="50" charset="-127"/>
              </a:rPr>
              <a:t>why(</a:t>
            </a:r>
            <a:r>
              <a:rPr kumimoji="1" lang="ko-KR" altLang="en-US" dirty="0">
                <a:latin typeface="NanumSquare" pitchFamily="50" charset="-127"/>
                <a:ea typeface="NanumSquare" pitchFamily="50" charset="-127"/>
              </a:rPr>
              <a:t>왜</a:t>
            </a:r>
            <a:r>
              <a:rPr kumimoji="1" lang="en-US" altLang="ko-KR" dirty="0">
                <a:latin typeface="NanumSquare" pitchFamily="50" charset="-127"/>
                <a:ea typeface="NanumSquare" pitchFamily="50" charset="-127"/>
              </a:rPr>
              <a:t>)</a:t>
            </a:r>
            <a:r>
              <a:rPr kumimoji="1" lang="ko-KR" altLang="en-US" dirty="0" err="1">
                <a:latin typeface="NanumSquare" pitchFamily="50" charset="-127"/>
                <a:ea typeface="NanumSquare" pitchFamily="50" charset="-127"/>
              </a:rPr>
              <a:t>를</a:t>
            </a:r>
            <a:r>
              <a:rPr kumimoji="1" lang="ko-KR" altLang="en-US" dirty="0">
                <a:latin typeface="NanumSquare" pitchFamily="50" charset="-127"/>
                <a:ea typeface="NanumSquare" pitchFamily="50" charset="-127"/>
              </a:rPr>
              <a:t> 고려하며 특징과 기능</a:t>
            </a:r>
            <a:r>
              <a:rPr kumimoji="1" lang="en-US" altLang="ko-KR" dirty="0">
                <a:latin typeface="NanumSquare" pitchFamily="50" charset="-127"/>
                <a:ea typeface="NanumSquare" pitchFamily="50" charset="-127"/>
              </a:rPr>
              <a:t>,</a:t>
            </a:r>
            <a:r>
              <a:rPr kumimoji="1" lang="ko-KR" altLang="en-US" dirty="0">
                <a:latin typeface="NanumSquare" pitchFamily="50" charset="-127"/>
                <a:ea typeface="NanumSquare" pitchFamily="50" charset="-127"/>
              </a:rPr>
              <a:t> 디자인과 배치를 조사</a:t>
            </a:r>
            <a:endParaRPr kumimoji="1" lang="en-US" altLang="ko-KR" dirty="0">
              <a:latin typeface="NanumSquare" pitchFamily="50" charset="-127"/>
              <a:ea typeface="NanumSquare" pitchFamily="50" charset="-127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>
                <a:latin typeface="NanumSquare" pitchFamily="50" charset="-127"/>
                <a:ea typeface="NanumSquare" pitchFamily="50" charset="-127"/>
              </a:rPr>
              <a:t>타 서비스를 조사하며 </a:t>
            </a:r>
            <a:r>
              <a:rPr kumimoji="1" lang="ko-KR" altLang="en-US" dirty="0" err="1">
                <a:latin typeface="NanumSquare" pitchFamily="50" charset="-127"/>
                <a:ea typeface="NanumSquare" pitchFamily="50" charset="-127"/>
              </a:rPr>
              <a:t>세차새차에</a:t>
            </a:r>
            <a:r>
              <a:rPr kumimoji="1" lang="ko-KR" altLang="en-US" dirty="0">
                <a:latin typeface="NanumSquare" pitchFamily="50" charset="-127"/>
                <a:ea typeface="NanumSquare" pitchFamily="50" charset="-127"/>
              </a:rPr>
              <a:t> 적용할 점을 구상</a:t>
            </a:r>
            <a:endParaRPr kumimoji="1" lang="en-US" altLang="ko-KR" dirty="0">
              <a:latin typeface="NanumSquare" pitchFamily="50" charset="-127"/>
              <a:ea typeface="NanumSquare" pitchFamily="50" charset="-127"/>
            </a:endParaRPr>
          </a:p>
        </p:txBody>
      </p:sp>
      <p:sp>
        <p:nvSpPr>
          <p:cNvPr id="45063" name="텍스트 상자 63">
            <a:extLst>
              <a:ext uri="{FF2B5EF4-FFF2-40B4-BE49-F238E27FC236}">
                <a16:creationId xmlns:a16="http://schemas.microsoft.com/office/drawing/2014/main" id="{4704B06A-FA0C-B264-22DD-3E0B8CAAAC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4348" y="1298738"/>
            <a:ext cx="5151412" cy="4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799" b="1" dirty="0" err="1">
                <a:latin typeface="NanumSquare" pitchFamily="50" charset="-127"/>
                <a:ea typeface="NanumSquare" pitchFamily="50" charset="-127"/>
                <a:cs typeface="맑은 고딕 Semilight" panose="020B0502040204020203" pitchFamily="34" charset="-128"/>
              </a:rPr>
              <a:t>버티컬</a:t>
            </a:r>
            <a:r>
              <a:rPr kumimoji="1" lang="ko-KR" altLang="en-US" sz="1799" b="1" dirty="0">
                <a:latin typeface="NanumSquare" pitchFamily="50" charset="-127"/>
                <a:ea typeface="NanumSquare" pitchFamily="50" charset="-127"/>
                <a:cs typeface="맑은 고딕 Semilight" panose="020B0502040204020203" pitchFamily="34" charset="-128"/>
              </a:rPr>
              <a:t> 플랫폼 첫 화면 조사 </a:t>
            </a:r>
            <a:endParaRPr kumimoji="1" lang="en-US" altLang="ko-KR" sz="1799" b="1" dirty="0">
              <a:latin typeface="NanumSquare" pitchFamily="50" charset="-127"/>
              <a:ea typeface="NanumSquare" pitchFamily="50" charset="-127"/>
              <a:cs typeface="맑은 고딕 Semilight" panose="020B0502040204020203" pitchFamily="34" charset="-128"/>
            </a:endParaRPr>
          </a:p>
        </p:txBody>
      </p:sp>
      <p:sp>
        <p:nvSpPr>
          <p:cNvPr id="45092" name="텍스트 상자 63">
            <a:extLst>
              <a:ext uri="{FF2B5EF4-FFF2-40B4-BE49-F238E27FC236}">
                <a16:creationId xmlns:a16="http://schemas.microsoft.com/office/drawing/2014/main" id="{A9DF12FB-8526-21EF-6200-C54DEE3468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04149" y="2677257"/>
            <a:ext cx="3500284" cy="10864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500" b="1" i="1" dirty="0">
                <a:solidFill>
                  <a:srgbClr val="0070C0"/>
                </a:solidFill>
                <a:latin typeface="NanumSquare" pitchFamily="50" charset="-127"/>
                <a:ea typeface="NanumSquare" pitchFamily="50" charset="-127"/>
                <a:cs typeface="맑은 고딕 Semilight" panose="020B0502040204020203" pitchFamily="34" charset="-128"/>
              </a:rPr>
              <a:t>=&gt;</a:t>
            </a:r>
            <a:r>
              <a:rPr kumimoji="1" lang="ko-KR" altLang="en-US" sz="1500" b="1" i="1" dirty="0">
                <a:solidFill>
                  <a:srgbClr val="0070C0"/>
                </a:solidFill>
                <a:latin typeface="NanumSquare" pitchFamily="50" charset="-127"/>
                <a:ea typeface="NanumSquare" pitchFamily="50" charset="-127"/>
                <a:cs typeface="맑은 고딕 Semilight" panose="020B0502040204020203" pitchFamily="34" charset="-128"/>
              </a:rPr>
              <a:t>현재 성행하는 서비스와 플랫폼의 조사 결과 각 서비스의 특성과 전략에 따라 설계되었음을 알게 되었다</a:t>
            </a:r>
            <a:r>
              <a:rPr kumimoji="1" lang="en-US" altLang="ko-KR" sz="1500" b="1" i="1" dirty="0">
                <a:solidFill>
                  <a:srgbClr val="0070C0"/>
                </a:solidFill>
                <a:latin typeface="NanumSquare" pitchFamily="50" charset="-127"/>
                <a:ea typeface="NanumSquare" pitchFamily="50" charset="-127"/>
                <a:cs typeface="맑은 고딕 Semilight" panose="020B0502040204020203" pitchFamily="34" charset="-128"/>
              </a:rPr>
              <a:t>.</a:t>
            </a:r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BA8DE60E-44A9-8CF0-59D9-F6F25AA8BC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2417" y="2207064"/>
            <a:ext cx="5191906" cy="429687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CE962C8-3AC8-445C-D7DF-5AAB34F2A727}"/>
              </a:ext>
            </a:extLst>
          </p:cNvPr>
          <p:cNvSpPr txBox="1"/>
          <p:nvPr/>
        </p:nvSpPr>
        <p:spPr>
          <a:xfrm>
            <a:off x="614348" y="1752901"/>
            <a:ext cx="703682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ko-KR" sz="1050" dirty="0">
                <a:hlinkClick r:id="rId3"/>
              </a:rPr>
              <a:t>https://big-tiglon-f31.notion.site/04dcd5cf5ea54b31ae188f49f0e2d2af?v=78be9240e7104576aa0eb974f5825720</a:t>
            </a:r>
            <a:endParaRPr kumimoji="1" lang="ko-KR" altLang="en-US" sz="1050" dirty="0"/>
          </a:p>
        </p:txBody>
      </p:sp>
      <p:sp>
        <p:nvSpPr>
          <p:cNvPr id="12" name="텍스트 상자 63">
            <a:extLst>
              <a:ext uri="{FF2B5EF4-FFF2-40B4-BE49-F238E27FC236}">
                <a16:creationId xmlns:a16="http://schemas.microsoft.com/office/drawing/2014/main" id="{D581A8CB-EB2D-8208-D7AE-7A995BA6E6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04149" y="4041239"/>
            <a:ext cx="3500284" cy="10864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500" b="1" i="1" dirty="0">
                <a:solidFill>
                  <a:srgbClr val="0070C0"/>
                </a:solidFill>
                <a:latin typeface="NanumSquare" pitchFamily="50" charset="-127"/>
                <a:ea typeface="NanumSquare" pitchFamily="50" charset="-127"/>
                <a:cs typeface="맑은 고딕 Semilight" panose="020B0502040204020203" pitchFamily="34" charset="-128"/>
              </a:rPr>
              <a:t>=&gt;</a:t>
            </a:r>
            <a:r>
              <a:rPr kumimoji="1" lang="ko-KR" altLang="en-US" sz="1500" b="1" i="1" dirty="0">
                <a:solidFill>
                  <a:srgbClr val="0070C0"/>
                </a:solidFill>
                <a:latin typeface="NanumSquare" pitchFamily="50" charset="-127"/>
                <a:ea typeface="NanumSquare" pitchFamily="50" charset="-127"/>
                <a:cs typeface="맑은 고딕 Semilight" panose="020B0502040204020203" pitchFamily="34" charset="-128"/>
              </a:rPr>
              <a:t> </a:t>
            </a:r>
            <a:r>
              <a:rPr kumimoji="1" lang="ko-KR" altLang="en-US" sz="1500" b="1" i="1" dirty="0" err="1">
                <a:solidFill>
                  <a:srgbClr val="0070C0"/>
                </a:solidFill>
                <a:latin typeface="NanumSquare" pitchFamily="50" charset="-127"/>
                <a:ea typeface="NanumSquare" pitchFamily="50" charset="-127"/>
                <a:cs typeface="맑은 고딕 Semilight" panose="020B0502040204020203" pitchFamily="34" charset="-128"/>
              </a:rPr>
              <a:t>이커머스</a:t>
            </a:r>
            <a:r>
              <a:rPr kumimoji="1" lang="en-US" altLang="ko-KR" sz="1500" b="1" i="1" dirty="0">
                <a:solidFill>
                  <a:srgbClr val="0070C0"/>
                </a:solidFill>
                <a:latin typeface="NanumSquare" pitchFamily="50" charset="-127"/>
                <a:ea typeface="NanumSquare" pitchFamily="50" charset="-127"/>
                <a:cs typeface="맑은 고딕 Semilight" panose="020B0502040204020203" pitchFamily="34" charset="-128"/>
              </a:rPr>
              <a:t>(</a:t>
            </a:r>
            <a:r>
              <a:rPr kumimoji="1" lang="ko-KR" altLang="en-US" sz="1500" b="1" i="1" dirty="0">
                <a:solidFill>
                  <a:srgbClr val="0070C0"/>
                </a:solidFill>
                <a:latin typeface="NanumSquare" pitchFamily="50" charset="-127"/>
                <a:ea typeface="NanumSquare" pitchFamily="50" charset="-127"/>
                <a:cs typeface="맑은 고딕 Semilight" panose="020B0502040204020203" pitchFamily="34" charset="-128"/>
              </a:rPr>
              <a:t>플랫폼 내에서 결제 후 배송 받는 서비스</a:t>
            </a:r>
            <a:r>
              <a:rPr kumimoji="1" lang="en-US" altLang="ko-KR" sz="1500" b="1" i="1" dirty="0">
                <a:solidFill>
                  <a:srgbClr val="0070C0"/>
                </a:solidFill>
                <a:latin typeface="NanumSquare" pitchFamily="50" charset="-127"/>
                <a:ea typeface="NanumSquare" pitchFamily="50" charset="-127"/>
                <a:cs typeface="맑은 고딕 Semilight" panose="020B0502040204020203" pitchFamily="34" charset="-128"/>
              </a:rPr>
              <a:t>)</a:t>
            </a:r>
            <a:r>
              <a:rPr kumimoji="1" lang="ko-KR" altLang="en-US" sz="1500" b="1" i="1" dirty="0">
                <a:solidFill>
                  <a:srgbClr val="0070C0"/>
                </a:solidFill>
                <a:latin typeface="NanumSquare" pitchFamily="50" charset="-127"/>
                <a:ea typeface="NanumSquare" pitchFamily="50" charset="-127"/>
                <a:cs typeface="맑은 고딕 Semilight" panose="020B0502040204020203" pitchFamily="34" charset="-128"/>
              </a:rPr>
              <a:t>인지와 </a:t>
            </a:r>
            <a:r>
              <a:rPr kumimoji="1" lang="en-US" altLang="ko-KR" sz="1500" b="1" i="1" dirty="0">
                <a:solidFill>
                  <a:srgbClr val="0070C0"/>
                </a:solidFill>
                <a:latin typeface="NanumSquare" pitchFamily="50" charset="-127"/>
                <a:ea typeface="NanumSquare" pitchFamily="50" charset="-127"/>
                <a:cs typeface="맑은 고딕 Semilight" panose="020B0502040204020203" pitchFamily="34" charset="-128"/>
              </a:rPr>
              <a:t>O2O</a:t>
            </a:r>
            <a:r>
              <a:rPr kumimoji="1" lang="ko-KR" altLang="en-US" sz="1500" b="1" i="1" dirty="0">
                <a:solidFill>
                  <a:srgbClr val="0070C0"/>
                </a:solidFill>
                <a:latin typeface="NanumSquare" pitchFamily="50" charset="-127"/>
                <a:ea typeface="NanumSquare" pitchFamily="50" charset="-127"/>
                <a:cs typeface="맑은 고딕 Semilight" panose="020B0502040204020203" pitchFamily="34" charset="-128"/>
              </a:rPr>
              <a:t> 서비스인지에 따라 차이가 있음</a:t>
            </a:r>
            <a:r>
              <a:rPr kumimoji="1" lang="en-US" altLang="ko-KR" sz="1500" b="1" i="1" dirty="0">
                <a:solidFill>
                  <a:srgbClr val="0070C0"/>
                </a:solidFill>
                <a:latin typeface="NanumSquare" pitchFamily="50" charset="-127"/>
                <a:ea typeface="NanumSquare" pitchFamily="50" charset="-127"/>
                <a:cs typeface="맑은 고딕 Semilight" panose="020B0502040204020203" pitchFamily="34" charset="-128"/>
              </a:rPr>
              <a:t>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155542" y="5995240"/>
            <a:ext cx="29246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solidFill>
                  <a:srgbClr val="FF0000"/>
                </a:solidFill>
              </a:rPr>
              <a:t>모웹의 경우</a:t>
            </a:r>
            <a:r>
              <a:rPr lang="en-US" altLang="ko-KR" sz="1200">
                <a:solidFill>
                  <a:srgbClr val="FF0000"/>
                </a:solidFill>
              </a:rPr>
              <a:t>, </a:t>
            </a:r>
            <a:r>
              <a:rPr lang="ko-KR" altLang="en-US" sz="1200">
                <a:solidFill>
                  <a:srgbClr val="FF0000"/>
                </a:solidFill>
              </a:rPr>
              <a:t>앱다운로드 유도 방안</a:t>
            </a:r>
            <a:endParaRPr lang="en-US" altLang="ko-KR" sz="120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FF0000"/>
                </a:solidFill>
              </a:rPr>
              <a:t>유도 안 하는 경우</a:t>
            </a:r>
            <a:endParaRPr lang="en-US" altLang="ko-KR" sz="120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FF0000"/>
                </a:solidFill>
              </a:rPr>
              <a:t>유도 </a:t>
            </a:r>
            <a:r>
              <a:rPr lang="en-US" altLang="ko-KR" sz="1200">
                <a:solidFill>
                  <a:srgbClr val="FF0000"/>
                </a:solidFill>
              </a:rPr>
              <a:t>but </a:t>
            </a:r>
            <a:r>
              <a:rPr lang="ko-KR" altLang="en-US" sz="1200">
                <a:solidFill>
                  <a:srgbClr val="FF0000"/>
                </a:solidFill>
              </a:rPr>
              <a:t>약하게 </a:t>
            </a:r>
            <a:r>
              <a:rPr lang="en-US" altLang="ko-KR" sz="1200">
                <a:solidFill>
                  <a:srgbClr val="FF0000"/>
                </a:solidFill>
              </a:rPr>
              <a:t>– </a:t>
            </a:r>
            <a:r>
              <a:rPr lang="ko-KR" altLang="en-US" sz="1200">
                <a:solidFill>
                  <a:srgbClr val="FF0000"/>
                </a:solidFill>
              </a:rPr>
              <a:t>어떤 </a:t>
            </a:r>
            <a:r>
              <a:rPr lang="en-US" altLang="ko-KR" sz="1200">
                <a:solidFill>
                  <a:srgbClr val="FF0000"/>
                </a:solidFill>
              </a:rPr>
              <a:t>UX?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FF0000"/>
                </a:solidFill>
              </a:rPr>
              <a:t>강하게 유도 </a:t>
            </a:r>
            <a:r>
              <a:rPr lang="en-US" altLang="ko-KR" sz="1200">
                <a:solidFill>
                  <a:srgbClr val="FF0000"/>
                </a:solidFill>
              </a:rPr>
              <a:t>– </a:t>
            </a:r>
            <a:r>
              <a:rPr lang="ko-KR" altLang="en-US" sz="1200">
                <a:solidFill>
                  <a:srgbClr val="FF0000"/>
                </a:solidFill>
              </a:rPr>
              <a:t>어떤 </a:t>
            </a:r>
            <a:r>
              <a:rPr lang="en-US" altLang="ko-KR" sz="1200">
                <a:solidFill>
                  <a:srgbClr val="FF0000"/>
                </a:solidFill>
              </a:rPr>
              <a:t>UX?</a:t>
            </a:r>
            <a:endParaRPr lang="ko-KR" altLang="en-US" sz="120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421430" y="5121100"/>
            <a:ext cx="29246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solidFill>
                  <a:srgbClr val="FF0000"/>
                </a:solidFill>
              </a:rPr>
              <a:t>어떤 차이가 있었나요</a:t>
            </a:r>
            <a:r>
              <a:rPr lang="en-US" altLang="ko-KR" sz="1200">
                <a:solidFill>
                  <a:srgbClr val="FF0000"/>
                </a:solidFill>
              </a:rPr>
              <a:t>?</a:t>
            </a:r>
            <a:endParaRPr lang="ko-KR" altLang="en-US" sz="120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303445" y="1190334"/>
            <a:ext cx="29246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solidFill>
                  <a:srgbClr val="FF0000"/>
                </a:solidFill>
              </a:rPr>
              <a:t>모웹</a:t>
            </a:r>
            <a:r>
              <a:rPr lang="en-US" altLang="ko-KR" sz="1200">
                <a:solidFill>
                  <a:srgbClr val="FF0000"/>
                </a:solidFill>
              </a:rPr>
              <a:t>,pc</a:t>
            </a:r>
            <a:r>
              <a:rPr lang="ko-KR" altLang="en-US" sz="1200">
                <a:solidFill>
                  <a:srgbClr val="FF0000"/>
                </a:solidFill>
              </a:rPr>
              <a:t>웹</a:t>
            </a:r>
            <a:r>
              <a:rPr lang="en-US" altLang="ko-KR" sz="1200">
                <a:solidFill>
                  <a:srgbClr val="FF0000"/>
                </a:solidFill>
              </a:rPr>
              <a:t>,</a:t>
            </a:r>
            <a:r>
              <a:rPr lang="ko-KR" altLang="en-US" sz="1200">
                <a:solidFill>
                  <a:srgbClr val="FF0000"/>
                </a:solidFill>
              </a:rPr>
              <a:t>네이티브앱 화면이 섞여있다</a:t>
            </a:r>
            <a:r>
              <a:rPr lang="en-US" altLang="ko-KR" sz="1200">
                <a:solidFill>
                  <a:srgbClr val="FF0000"/>
                </a:solidFill>
              </a:rPr>
              <a:t>?!</a:t>
            </a:r>
            <a:endParaRPr lang="ko-KR" altLang="en-US" sz="120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155542" y="7054783"/>
            <a:ext cx="38209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solidFill>
                  <a:srgbClr val="FF0000"/>
                </a:solidFill>
              </a:rPr>
              <a:t>메인화면</a:t>
            </a:r>
            <a:r>
              <a:rPr lang="en-US" altLang="ko-KR" sz="1200">
                <a:solidFill>
                  <a:srgbClr val="FF0000"/>
                </a:solidFill>
              </a:rPr>
              <a:t>: </a:t>
            </a:r>
            <a:r>
              <a:rPr lang="ko-KR" altLang="en-US" sz="1200">
                <a:solidFill>
                  <a:srgbClr val="FF0000"/>
                </a:solidFill>
              </a:rPr>
              <a:t>낯선 배경 지식이 필요하거나</a:t>
            </a:r>
            <a:r>
              <a:rPr lang="en-US" altLang="ko-KR" sz="1200">
                <a:solidFill>
                  <a:srgbClr val="FF0000"/>
                </a:solidFill>
              </a:rPr>
              <a:t>, </a:t>
            </a:r>
            <a:r>
              <a:rPr lang="ko-KR" altLang="en-US" sz="1200">
                <a:solidFill>
                  <a:srgbClr val="FF0000"/>
                </a:solidFill>
              </a:rPr>
              <a:t>특정한 다른 이유로 서비스에 대한 </a:t>
            </a:r>
            <a:r>
              <a:rPr lang="en-US" altLang="ko-KR" sz="1200">
                <a:solidFill>
                  <a:srgbClr val="FF0000"/>
                </a:solidFill>
              </a:rPr>
              <a:t>‘</a:t>
            </a:r>
            <a:r>
              <a:rPr lang="ko-KR" altLang="en-US" sz="1200">
                <a:solidFill>
                  <a:srgbClr val="FF0000"/>
                </a:solidFill>
              </a:rPr>
              <a:t>설명</a:t>
            </a:r>
            <a:r>
              <a:rPr lang="en-US" altLang="ko-KR" sz="1200">
                <a:solidFill>
                  <a:srgbClr val="FF0000"/>
                </a:solidFill>
              </a:rPr>
              <a:t>’</a:t>
            </a:r>
            <a:r>
              <a:rPr lang="ko-KR" altLang="en-US" sz="1200">
                <a:solidFill>
                  <a:srgbClr val="FF0000"/>
                </a:solidFill>
              </a:rPr>
              <a:t>이 추가되기도 한다</a:t>
            </a:r>
            <a:endParaRPr lang="en-US" altLang="ko-KR" sz="1200">
              <a:solidFill>
                <a:srgbClr val="FF0000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FF0000"/>
                </a:solidFill>
              </a:rPr>
              <a:t>설명 방식 </a:t>
            </a:r>
            <a:r>
              <a:rPr lang="en-US" altLang="ko-KR" sz="1200">
                <a:solidFill>
                  <a:srgbClr val="FF0000"/>
                </a:solidFill>
              </a:rPr>
              <a:t>UX</a:t>
            </a:r>
            <a:r>
              <a:rPr lang="ko-KR" altLang="en-US" sz="1200">
                <a:solidFill>
                  <a:srgbClr val="FF0000"/>
                </a:solidFill>
              </a:rPr>
              <a:t>에 대해서도 참고 필요 </a:t>
            </a:r>
            <a:r>
              <a:rPr lang="en-US" altLang="ko-KR" sz="1200">
                <a:solidFill>
                  <a:srgbClr val="FF0000"/>
                </a:solidFill>
              </a:rPr>
              <a:t>(</a:t>
            </a:r>
            <a:r>
              <a:rPr lang="ko-KR" altLang="en-US" sz="1200">
                <a:solidFill>
                  <a:srgbClr val="FF0000"/>
                </a:solidFill>
              </a:rPr>
              <a:t>텍스트</a:t>
            </a:r>
            <a:r>
              <a:rPr lang="en-US" altLang="ko-KR" sz="1200">
                <a:solidFill>
                  <a:srgbClr val="FF0000"/>
                </a:solidFill>
              </a:rPr>
              <a:t>? </a:t>
            </a:r>
            <a:r>
              <a:rPr lang="ko-KR" altLang="en-US" sz="1200">
                <a:solidFill>
                  <a:srgbClr val="FF0000"/>
                </a:solidFill>
              </a:rPr>
              <a:t>이미지</a:t>
            </a:r>
            <a:r>
              <a:rPr lang="en-US" altLang="ko-KR" sz="1200">
                <a:solidFill>
                  <a:srgbClr val="FF0000"/>
                </a:solidFill>
              </a:rPr>
              <a:t>? </a:t>
            </a:r>
            <a:r>
              <a:rPr lang="ko-KR" altLang="en-US" sz="1200">
                <a:solidFill>
                  <a:srgbClr val="FF0000"/>
                </a:solidFill>
              </a:rPr>
              <a:t>튜토리얼</a:t>
            </a:r>
            <a:r>
              <a:rPr lang="en-US" altLang="ko-KR" sz="1200">
                <a:solidFill>
                  <a:srgbClr val="FF0000"/>
                </a:solidFill>
              </a:rPr>
              <a:t>? </a:t>
            </a:r>
            <a:r>
              <a:rPr lang="ko-KR" altLang="en-US" sz="1200">
                <a:solidFill>
                  <a:srgbClr val="FF0000"/>
                </a:solidFill>
              </a:rPr>
              <a:t>영상</a:t>
            </a:r>
            <a:r>
              <a:rPr lang="en-US" altLang="ko-KR" sz="1200">
                <a:solidFill>
                  <a:srgbClr val="FF0000"/>
                </a:solidFill>
              </a:rPr>
              <a:t>? </a:t>
            </a:r>
            <a:r>
              <a:rPr lang="ko-KR" altLang="en-US" sz="1200">
                <a:solidFill>
                  <a:srgbClr val="FF0000"/>
                </a:solidFill>
              </a:rPr>
              <a:t>등</a:t>
            </a:r>
            <a:r>
              <a:rPr lang="en-US" altLang="ko-KR" sz="1200">
                <a:solidFill>
                  <a:srgbClr val="FF0000"/>
                </a:solidFill>
              </a:rPr>
              <a:t>)</a:t>
            </a:r>
            <a:endParaRPr lang="ko-KR" altLang="en-US" sz="1200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124371" y="3561052"/>
            <a:ext cx="35378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solidFill>
                  <a:srgbClr val="FF0000"/>
                </a:solidFill>
              </a:rPr>
              <a:t>공통점</a:t>
            </a:r>
            <a:r>
              <a:rPr lang="en-US" altLang="ko-KR" sz="1200">
                <a:solidFill>
                  <a:srgbClr val="FF0000"/>
                </a:solidFill>
              </a:rPr>
              <a:t>,</a:t>
            </a:r>
            <a:r>
              <a:rPr lang="ko-KR" altLang="en-US" sz="1200">
                <a:solidFill>
                  <a:srgbClr val="FF0000"/>
                </a:solidFill>
              </a:rPr>
              <a:t>차이점 등에 대한 감각이 생겼을까요</a:t>
            </a:r>
            <a:r>
              <a:rPr lang="en-US" altLang="ko-KR" sz="1200">
                <a:solidFill>
                  <a:srgbClr val="FF0000"/>
                </a:solidFill>
              </a:rPr>
              <a:t>?</a:t>
            </a:r>
            <a:endParaRPr lang="ko-KR" altLang="en-US" sz="12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45246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8F16451F-BF6E-41C6-B0FC-7182B5AFBE6F}"/>
              </a:ext>
            </a:extLst>
          </p:cNvPr>
          <p:cNvCxnSpPr/>
          <p:nvPr/>
        </p:nvCxnSpPr>
        <p:spPr>
          <a:xfrm>
            <a:off x="1588" y="591289"/>
            <a:ext cx="12188826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059" name="TextBox 7">
            <a:extLst>
              <a:ext uri="{FF2B5EF4-FFF2-40B4-BE49-F238E27FC236}">
                <a16:creationId xmlns:a16="http://schemas.microsoft.com/office/drawing/2014/main" id="{27744C70-DFB7-020E-CC0F-FF1218DEF5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516" y="180234"/>
            <a:ext cx="6284863" cy="3221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ko-KR" altLang="en-US" sz="1500" dirty="0">
                <a:latin typeface="KoPub돋움체 Bold"/>
                <a:ea typeface="KoPub돋움체 Bold"/>
                <a:cs typeface="KoPub돋움체 Bold"/>
              </a:rPr>
              <a:t>브랜드 페이지</a:t>
            </a:r>
            <a:r>
              <a:rPr lang="en-US" altLang="ko-KR" sz="1500" dirty="0">
                <a:latin typeface="KoPub돋움체 Bold"/>
                <a:ea typeface="KoPub돋움체 Bold"/>
                <a:cs typeface="KoPub돋움체 Bold"/>
              </a:rPr>
              <a:t>(</a:t>
            </a:r>
            <a:r>
              <a:rPr lang="ko-KR" altLang="en-US" sz="1500" dirty="0">
                <a:latin typeface="KoPub돋움체 Bold"/>
                <a:ea typeface="KoPub돋움체 Bold"/>
                <a:cs typeface="KoPub돋움체 Bold"/>
              </a:rPr>
              <a:t>서비스의 첫 화면</a:t>
            </a:r>
            <a:r>
              <a:rPr lang="en-US" altLang="ko-KR" sz="1500" dirty="0">
                <a:latin typeface="KoPub돋움체 Bold"/>
                <a:ea typeface="KoPub돋움체 Bold"/>
                <a:cs typeface="KoPub돋움체 Bold"/>
              </a:rPr>
              <a:t>)</a:t>
            </a:r>
            <a:r>
              <a:rPr lang="ko-KR" altLang="en-US" sz="1500" dirty="0">
                <a:latin typeface="KoPub돋움체 Bold"/>
                <a:ea typeface="KoPub돋움체 Bold"/>
                <a:cs typeface="KoPub돋움체 Bold"/>
              </a:rPr>
              <a:t> 기획</a:t>
            </a:r>
          </a:p>
        </p:txBody>
      </p:sp>
      <p:sp>
        <p:nvSpPr>
          <p:cNvPr id="45063" name="텍스트 상자 63">
            <a:extLst>
              <a:ext uri="{FF2B5EF4-FFF2-40B4-BE49-F238E27FC236}">
                <a16:creationId xmlns:a16="http://schemas.microsoft.com/office/drawing/2014/main" id="{4704B06A-FA0C-B264-22DD-3E0B8CAAAC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2139" y="719147"/>
            <a:ext cx="5151412" cy="4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799" b="1" dirty="0">
                <a:latin typeface="NanumSquare" pitchFamily="50" charset="-127"/>
                <a:ea typeface="NanumSquare" pitchFamily="50" charset="-127"/>
                <a:cs typeface="맑은 고딕 Semilight" panose="020B0502040204020203" pitchFamily="34" charset="-128"/>
              </a:rPr>
              <a:t>“</a:t>
            </a:r>
            <a:r>
              <a:rPr kumimoji="1" lang="ko-KR" altLang="en-US" sz="1799" b="1" dirty="0" err="1">
                <a:latin typeface="NanumSquare" pitchFamily="50" charset="-127"/>
                <a:ea typeface="NanumSquare" pitchFamily="50" charset="-127"/>
                <a:cs typeface="맑은 고딕 Semilight" panose="020B0502040204020203" pitchFamily="34" charset="-128"/>
              </a:rPr>
              <a:t>세차새차</a:t>
            </a:r>
            <a:r>
              <a:rPr kumimoji="1" lang="en-US" altLang="ko-KR" sz="1799" b="1" dirty="0">
                <a:latin typeface="NanumSquare" pitchFamily="50" charset="-127"/>
                <a:ea typeface="NanumSquare" pitchFamily="50" charset="-127"/>
                <a:cs typeface="맑은 고딕 Semilight" panose="020B0502040204020203" pitchFamily="34" charset="-128"/>
              </a:rPr>
              <a:t>”</a:t>
            </a:r>
            <a:r>
              <a:rPr kumimoji="1" lang="ko-KR" altLang="en-US" sz="1799" b="1" dirty="0">
                <a:latin typeface="NanumSquare" pitchFamily="50" charset="-127"/>
                <a:ea typeface="NanumSquare" pitchFamily="50" charset="-127"/>
                <a:cs typeface="맑은 고딕 Semilight" panose="020B0502040204020203" pitchFamily="34" charset="-128"/>
              </a:rPr>
              <a:t>의 첫 화면 기획 </a:t>
            </a:r>
            <a:endParaRPr kumimoji="1" lang="en-US" altLang="ko-KR" sz="1799" b="1" dirty="0">
              <a:latin typeface="NanumSquare" pitchFamily="50" charset="-127"/>
              <a:ea typeface="NanumSquare" pitchFamily="50" charset="-127"/>
              <a:cs typeface="맑은 고딕 Semilight" panose="020B0502040204020203" pitchFamily="34" charset="-128"/>
            </a:endParaRPr>
          </a:p>
        </p:txBody>
      </p:sp>
      <p:sp>
        <p:nvSpPr>
          <p:cNvPr id="12" name="텍스트 상자 63">
            <a:extLst>
              <a:ext uri="{FF2B5EF4-FFF2-40B4-BE49-F238E27FC236}">
                <a16:creationId xmlns:a16="http://schemas.microsoft.com/office/drawing/2014/main" id="{D581A8CB-EB2D-8208-D7AE-7A995BA6E6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01620" y="2678941"/>
            <a:ext cx="3716455" cy="17789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Symbol" pitchFamily="2" charset="2"/>
              <a:buChar char="Þ"/>
            </a:pPr>
            <a:r>
              <a:rPr kumimoji="1" lang="ko-KR" altLang="en-US" sz="1500" b="1" i="1" dirty="0">
                <a:solidFill>
                  <a:srgbClr val="0070C0"/>
                </a:solidFill>
                <a:latin typeface="NanumSquare" pitchFamily="50" charset="-127"/>
                <a:ea typeface="NanumSquare" pitchFamily="50" charset="-127"/>
                <a:cs typeface="맑은 고딕 Semilight" panose="020B0502040204020203" pitchFamily="34" charset="-128"/>
              </a:rPr>
              <a:t>기존의 첫 화면에 중요도가 적은 차종 선택을 없애고 </a:t>
            </a:r>
            <a:endParaRPr kumimoji="1" lang="en-US" altLang="ko-KR" sz="1500" b="1" i="1" dirty="0">
              <a:solidFill>
                <a:srgbClr val="0070C0"/>
              </a:solidFill>
              <a:latin typeface="NanumSquare" pitchFamily="50" charset="-127"/>
              <a:ea typeface="NanumSquare" pitchFamily="50" charset="-127"/>
              <a:cs typeface="맑은 고딕 Semilight" panose="020B0502040204020203" pitchFamily="34" charset="-128"/>
            </a:endParaRPr>
          </a:p>
          <a:p>
            <a:pPr marL="285750" indent="-285750">
              <a:lnSpc>
                <a:spcPct val="150000"/>
              </a:lnSpc>
              <a:buFont typeface="Symbol" pitchFamily="2" charset="2"/>
              <a:buChar char="Þ"/>
            </a:pPr>
            <a:r>
              <a:rPr kumimoji="1" lang="ko-KR" altLang="en-US" sz="1500" b="1" i="1" dirty="0">
                <a:solidFill>
                  <a:srgbClr val="0070C0"/>
                </a:solidFill>
                <a:latin typeface="NanumSquare" pitchFamily="50" charset="-127"/>
                <a:ea typeface="NanumSquare" pitchFamily="50" charset="-127"/>
                <a:cs typeface="맑은 고딕 Semilight" panose="020B0502040204020203" pitchFamily="34" charset="-128"/>
              </a:rPr>
              <a:t>플랫폼의 핵심 기능인 </a:t>
            </a:r>
            <a:r>
              <a:rPr kumimoji="1" lang="en-US" altLang="ko-KR" sz="1500" b="1" i="1" dirty="0">
                <a:solidFill>
                  <a:srgbClr val="0070C0"/>
                </a:solidFill>
                <a:latin typeface="NanumSquare" pitchFamily="50" charset="-127"/>
                <a:ea typeface="NanumSquare" pitchFamily="50" charset="-127"/>
                <a:cs typeface="맑은 고딕 Semilight" panose="020B0502040204020203" pitchFamily="34" charset="-128"/>
              </a:rPr>
              <a:t>“</a:t>
            </a:r>
            <a:r>
              <a:rPr kumimoji="1" lang="ko-KR" altLang="en-US" sz="1500" b="1" i="1" dirty="0">
                <a:solidFill>
                  <a:srgbClr val="0070C0"/>
                </a:solidFill>
                <a:latin typeface="NanumSquare" pitchFamily="50" charset="-127"/>
                <a:ea typeface="NanumSquare" pitchFamily="50" charset="-127"/>
                <a:cs typeface="맑은 고딕 Semilight" panose="020B0502040204020203" pitchFamily="34" charset="-128"/>
              </a:rPr>
              <a:t>주변 세차장 검색</a:t>
            </a:r>
            <a:r>
              <a:rPr kumimoji="1" lang="en-US" altLang="ko-KR" sz="1500" b="1" i="1" dirty="0">
                <a:solidFill>
                  <a:srgbClr val="0070C0"/>
                </a:solidFill>
                <a:latin typeface="NanumSquare" pitchFamily="50" charset="-127"/>
                <a:ea typeface="NanumSquare" pitchFamily="50" charset="-127"/>
                <a:cs typeface="맑은 고딕 Semilight" panose="020B0502040204020203" pitchFamily="34" charset="-128"/>
              </a:rPr>
              <a:t>”,</a:t>
            </a:r>
            <a:r>
              <a:rPr kumimoji="1" lang="ko-KR" altLang="en-US" sz="1500" b="1" i="1" dirty="0">
                <a:solidFill>
                  <a:srgbClr val="0070C0"/>
                </a:solidFill>
                <a:latin typeface="NanumSquare" pitchFamily="50" charset="-127"/>
                <a:ea typeface="NanumSquare" pitchFamily="50" charset="-127"/>
                <a:cs typeface="맑은 고딕 Semilight" panose="020B0502040204020203" pitchFamily="34" charset="-128"/>
              </a:rPr>
              <a:t> </a:t>
            </a:r>
            <a:r>
              <a:rPr kumimoji="1" lang="en-US" altLang="ko-KR" sz="1500" b="1" i="1" dirty="0">
                <a:solidFill>
                  <a:srgbClr val="0070C0"/>
                </a:solidFill>
                <a:latin typeface="NanumSquare" pitchFamily="50" charset="-127"/>
                <a:ea typeface="NanumSquare" pitchFamily="50" charset="-127"/>
                <a:cs typeface="맑은 고딕 Semilight" panose="020B0502040204020203" pitchFamily="34" charset="-128"/>
              </a:rPr>
              <a:t>“QR</a:t>
            </a:r>
            <a:r>
              <a:rPr kumimoji="1" lang="ko-KR" altLang="en-US" sz="1500" b="1" i="1" dirty="0">
                <a:solidFill>
                  <a:srgbClr val="0070C0"/>
                </a:solidFill>
                <a:latin typeface="NanumSquare" pitchFamily="50" charset="-127"/>
                <a:ea typeface="NanumSquare" pitchFamily="50" charset="-127"/>
                <a:cs typeface="맑은 고딕 Semilight" panose="020B0502040204020203" pitchFamily="34" charset="-128"/>
              </a:rPr>
              <a:t>코드로 바로 예약</a:t>
            </a:r>
            <a:r>
              <a:rPr kumimoji="1" lang="en-US" altLang="ko-KR" sz="1500" b="1" i="1" dirty="0">
                <a:solidFill>
                  <a:srgbClr val="0070C0"/>
                </a:solidFill>
                <a:latin typeface="NanumSquare" pitchFamily="50" charset="-127"/>
                <a:ea typeface="NanumSquare" pitchFamily="50" charset="-127"/>
                <a:cs typeface="맑은 고딕 Semilight" panose="020B0502040204020203" pitchFamily="34" charset="-128"/>
              </a:rPr>
              <a:t>”</a:t>
            </a:r>
            <a:r>
              <a:rPr kumimoji="1" lang="ko-KR" altLang="en-US" sz="1500" b="1" i="1" dirty="0">
                <a:solidFill>
                  <a:srgbClr val="0070C0"/>
                </a:solidFill>
                <a:latin typeface="NanumSquare" pitchFamily="50" charset="-127"/>
                <a:ea typeface="NanumSquare" pitchFamily="50" charset="-127"/>
                <a:cs typeface="맑은 고딕 Semilight" panose="020B0502040204020203" pitchFamily="34" charset="-128"/>
              </a:rPr>
              <a:t>을 강조</a:t>
            </a:r>
            <a:endParaRPr kumimoji="1" lang="en-US" altLang="ko-KR" sz="1500" b="1" i="1" dirty="0">
              <a:solidFill>
                <a:srgbClr val="0070C0"/>
              </a:solidFill>
              <a:latin typeface="NanumSquare" pitchFamily="50" charset="-127"/>
              <a:ea typeface="NanumSquare" pitchFamily="50" charset="-127"/>
              <a:cs typeface="맑은 고딕 Semilight" panose="020B0502040204020203" pitchFamily="34" charset="-128"/>
            </a:endParaRPr>
          </a:p>
          <a:p>
            <a:pPr marL="285750" indent="-285750">
              <a:lnSpc>
                <a:spcPct val="150000"/>
              </a:lnSpc>
              <a:buFont typeface="Symbol" pitchFamily="2" charset="2"/>
              <a:buChar char="Þ"/>
            </a:pPr>
            <a:r>
              <a:rPr kumimoji="1" lang="ko-KR" altLang="en-US" sz="1500" b="1" i="1" dirty="0">
                <a:solidFill>
                  <a:srgbClr val="0070C0"/>
                </a:solidFill>
                <a:latin typeface="NanumSquare" pitchFamily="50" charset="-127"/>
                <a:ea typeface="NanumSquare" pitchFamily="50" charset="-127"/>
                <a:cs typeface="맑은 고딕 Semilight" panose="020B0502040204020203" pitchFamily="34" charset="-128"/>
              </a:rPr>
              <a:t>심플한 디자인 선택</a:t>
            </a:r>
            <a:endParaRPr kumimoji="1" lang="en-US" altLang="ko-KR" sz="1500" b="1" i="1" dirty="0">
              <a:solidFill>
                <a:srgbClr val="0070C0"/>
              </a:solidFill>
              <a:latin typeface="NanumSquare" pitchFamily="50" charset="-127"/>
              <a:ea typeface="NanumSquare" pitchFamily="50" charset="-127"/>
              <a:cs typeface="맑은 고딕 Semilight" panose="020B0502040204020203" pitchFamily="34" charset="-128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036544C7-5B2E-AA7D-9197-A832EB2F24F3}"/>
              </a:ext>
            </a:extLst>
          </p:cNvPr>
          <p:cNvGrpSpPr/>
          <p:nvPr/>
        </p:nvGrpSpPr>
        <p:grpSpPr>
          <a:xfrm>
            <a:off x="1100139" y="1173310"/>
            <a:ext cx="6460465" cy="5557836"/>
            <a:chOff x="281307" y="1909354"/>
            <a:chExt cx="6460465" cy="5557836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DFE687E3-C102-B562-9147-036CD46777BA}"/>
                </a:ext>
              </a:extLst>
            </p:cNvPr>
            <p:cNvGrpSpPr/>
            <p:nvPr/>
          </p:nvGrpSpPr>
          <p:grpSpPr>
            <a:xfrm>
              <a:off x="3896732" y="2189497"/>
              <a:ext cx="2845040" cy="5277693"/>
              <a:chOff x="5075498" y="1307805"/>
              <a:chExt cx="2425772" cy="4316817"/>
            </a:xfrm>
          </p:grpSpPr>
          <p:pic>
            <p:nvPicPr>
              <p:cNvPr id="3" name="그림 2" descr="광장이(가) 표시된 사진&#10;&#10;자동 생성된 설명">
                <a:extLst>
                  <a:ext uri="{FF2B5EF4-FFF2-40B4-BE49-F238E27FC236}">
                    <a16:creationId xmlns:a16="http://schemas.microsoft.com/office/drawing/2014/main" id="{6F6D9DE6-5A3F-98C3-B9A7-757936A73A2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1593" t="3215" r="4797" b="1573"/>
              <a:stretch/>
            </p:blipFill>
            <p:spPr>
              <a:xfrm>
                <a:off x="5075498" y="1307805"/>
                <a:ext cx="1973483" cy="4316817"/>
              </a:xfrm>
              <a:prstGeom prst="rect">
                <a:avLst/>
              </a:prstGeom>
            </p:spPr>
          </p:pic>
          <p:sp>
            <p:nvSpPr>
              <p:cNvPr id="4" name="모서리가 둥근 직사각형 3">
                <a:extLst>
                  <a:ext uri="{FF2B5EF4-FFF2-40B4-BE49-F238E27FC236}">
                    <a16:creationId xmlns:a16="http://schemas.microsoft.com/office/drawing/2014/main" id="{5CF26423-A24F-80A3-FDD7-4A28B79C0086}"/>
                  </a:ext>
                </a:extLst>
              </p:cNvPr>
              <p:cNvSpPr/>
              <p:nvPr/>
            </p:nvSpPr>
            <p:spPr>
              <a:xfrm>
                <a:off x="5168097" y="2129742"/>
                <a:ext cx="850739" cy="1741990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5" name="모서리가 둥근 직사각형 4">
                <a:extLst>
                  <a:ext uri="{FF2B5EF4-FFF2-40B4-BE49-F238E27FC236}">
                    <a16:creationId xmlns:a16="http://schemas.microsoft.com/office/drawing/2014/main" id="{515C7437-D6FF-FB03-CFA4-069FA6DC0DEF}"/>
                  </a:ext>
                </a:extLst>
              </p:cNvPr>
              <p:cNvSpPr/>
              <p:nvPr/>
            </p:nvSpPr>
            <p:spPr>
              <a:xfrm>
                <a:off x="6108538" y="2129742"/>
                <a:ext cx="850739" cy="1060025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9" name="모서리가 둥근 직사각형 8">
                <a:extLst>
                  <a:ext uri="{FF2B5EF4-FFF2-40B4-BE49-F238E27FC236}">
                    <a16:creationId xmlns:a16="http://schemas.microsoft.com/office/drawing/2014/main" id="{0FFB4867-F6E6-9089-B60A-15388EEA8A7F}"/>
                  </a:ext>
                </a:extLst>
              </p:cNvPr>
              <p:cNvSpPr/>
              <p:nvPr/>
            </p:nvSpPr>
            <p:spPr>
              <a:xfrm>
                <a:off x="6108538" y="3292235"/>
                <a:ext cx="850739" cy="579497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pic>
            <p:nvPicPr>
              <p:cNvPr id="10" name="그림 9" descr="텍스트, 렌치, 도구이(가) 표시된 사진&#10;&#10;자동 생성된 설명">
                <a:extLst>
                  <a:ext uri="{FF2B5EF4-FFF2-40B4-BE49-F238E27FC236}">
                    <a16:creationId xmlns:a16="http://schemas.microsoft.com/office/drawing/2014/main" id="{99D92004-1CB0-6337-9CB1-758D86CA6B7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b="19662"/>
              <a:stretch/>
            </p:blipFill>
            <p:spPr>
              <a:xfrm>
                <a:off x="5176864" y="4857405"/>
                <a:ext cx="366151" cy="286613"/>
              </a:xfrm>
              <a:prstGeom prst="rect">
                <a:avLst/>
              </a:prstGeom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60BC93D-A8C0-29E7-5512-B1B3BC43A804}"/>
                  </a:ext>
                </a:extLst>
              </p:cNvPr>
              <p:cNvSpPr txBox="1"/>
              <p:nvPr/>
            </p:nvSpPr>
            <p:spPr>
              <a:xfrm>
                <a:off x="5564279" y="4875497"/>
                <a:ext cx="995920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ko-KR" altLang="en-US" sz="700" b="1" dirty="0"/>
                  <a:t>이용 가이드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C5C8860-4C83-02B3-0DC8-B135AEAEAEC9}"/>
                  </a:ext>
                </a:extLst>
              </p:cNvPr>
              <p:cNvSpPr txBox="1"/>
              <p:nvPr/>
            </p:nvSpPr>
            <p:spPr>
              <a:xfrm>
                <a:off x="5507666" y="5000712"/>
                <a:ext cx="1390023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ko-KR" altLang="en-US" sz="700" dirty="0" err="1">
                    <a:solidFill>
                      <a:schemeClr val="bg1">
                        <a:lumMod val="65000"/>
                      </a:schemeClr>
                    </a:solidFill>
                  </a:rPr>
                  <a:t>세차새차</a:t>
                </a:r>
                <a:r>
                  <a:rPr kumimoji="1" lang="ko-KR" altLang="en-US" sz="700" dirty="0">
                    <a:solidFill>
                      <a:schemeClr val="bg1">
                        <a:lumMod val="65000"/>
                      </a:schemeClr>
                    </a:solidFill>
                  </a:rPr>
                  <a:t> 이용이 </a:t>
                </a:r>
                <a:r>
                  <a:rPr kumimoji="1" lang="ko-KR" altLang="en-US" sz="700" dirty="0" err="1">
                    <a:solidFill>
                      <a:schemeClr val="bg1">
                        <a:lumMod val="65000"/>
                      </a:schemeClr>
                    </a:solidFill>
                  </a:rPr>
                  <a:t>처음신가요</a:t>
                </a:r>
                <a:r>
                  <a:rPr kumimoji="1" lang="en-US" altLang="ko-KR" sz="700" dirty="0">
                    <a:solidFill>
                      <a:schemeClr val="bg1">
                        <a:lumMod val="65000"/>
                      </a:schemeClr>
                    </a:solidFill>
                  </a:rPr>
                  <a:t>?</a:t>
                </a:r>
                <a:endParaRPr kumimoji="1" lang="ko-KR" altLang="en-US" sz="70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14" name="L 도형 13">
                <a:extLst>
                  <a:ext uri="{FF2B5EF4-FFF2-40B4-BE49-F238E27FC236}">
                    <a16:creationId xmlns:a16="http://schemas.microsoft.com/office/drawing/2014/main" id="{74E87257-B867-AAA8-54CE-59E8E94F275C}"/>
                  </a:ext>
                </a:extLst>
              </p:cNvPr>
              <p:cNvSpPr/>
              <p:nvPr/>
            </p:nvSpPr>
            <p:spPr>
              <a:xfrm rot="13500000">
                <a:off x="6839212" y="5017494"/>
                <a:ext cx="74428" cy="74428"/>
              </a:xfrm>
              <a:prstGeom prst="corner">
                <a:avLst>
                  <a:gd name="adj1" fmla="val 23846"/>
                  <a:gd name="adj2" fmla="val 26923"/>
                </a:avLst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B80DE35-675B-A629-9AB9-919D17F6B63B}"/>
                  </a:ext>
                </a:extLst>
              </p:cNvPr>
              <p:cNvSpPr txBox="1"/>
              <p:nvPr/>
            </p:nvSpPr>
            <p:spPr>
              <a:xfrm>
                <a:off x="5168096" y="2224678"/>
                <a:ext cx="995920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ko-KR" altLang="en-US" sz="900" b="1" dirty="0"/>
                  <a:t>세차하기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9B40DF7-B4E4-F6BA-0B27-1F17D143DE0E}"/>
                  </a:ext>
                </a:extLst>
              </p:cNvPr>
              <p:cNvSpPr txBox="1"/>
              <p:nvPr/>
            </p:nvSpPr>
            <p:spPr>
              <a:xfrm>
                <a:off x="5159239" y="2412207"/>
                <a:ext cx="85073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ko-KR" altLang="en-US" sz="700" dirty="0">
                    <a:solidFill>
                      <a:schemeClr val="bg1">
                        <a:lumMod val="65000"/>
                      </a:schemeClr>
                    </a:solidFill>
                  </a:rPr>
                  <a:t>내 주변 세차장</a:t>
                </a:r>
                <a:endParaRPr kumimoji="1" lang="en-US" altLang="ko-KR" sz="700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r>
                  <a:rPr kumimoji="1" lang="ko-KR" altLang="en-US" sz="200" dirty="0">
                    <a:solidFill>
                      <a:schemeClr val="bg1">
                        <a:lumMod val="65000"/>
                      </a:schemeClr>
                    </a:solidFill>
                  </a:rPr>
                  <a:t> </a:t>
                </a:r>
                <a:endParaRPr kumimoji="1" lang="en-US" altLang="ko-KR" sz="200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r>
                  <a:rPr kumimoji="1" lang="ko-KR" altLang="en-US" sz="700" dirty="0">
                    <a:solidFill>
                      <a:schemeClr val="bg1">
                        <a:lumMod val="65000"/>
                      </a:schemeClr>
                    </a:solidFill>
                  </a:rPr>
                  <a:t>찾기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60B4125-C845-E893-D85C-C08F01A7F270}"/>
                  </a:ext>
                </a:extLst>
              </p:cNvPr>
              <p:cNvSpPr txBox="1"/>
              <p:nvPr/>
            </p:nvSpPr>
            <p:spPr>
              <a:xfrm>
                <a:off x="6219264" y="3352949"/>
                <a:ext cx="64410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ko-KR" altLang="en-US" sz="800" b="1" dirty="0"/>
                  <a:t>등록하기</a:t>
                </a:r>
                <a:endParaRPr kumimoji="1" lang="ko-KR" altLang="en-US" sz="900" b="1" dirty="0"/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0559A22-70C1-79A0-66FE-4FE5B4E47B75}"/>
                  </a:ext>
                </a:extLst>
              </p:cNvPr>
              <p:cNvSpPr txBox="1"/>
              <p:nvPr/>
            </p:nvSpPr>
            <p:spPr>
              <a:xfrm>
                <a:off x="6108538" y="3523278"/>
                <a:ext cx="139273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ko-KR" altLang="en-US" sz="600" dirty="0">
                    <a:solidFill>
                      <a:schemeClr val="bg1">
                        <a:lumMod val="65000"/>
                      </a:schemeClr>
                    </a:solidFill>
                  </a:rPr>
                  <a:t>세차장 </a:t>
                </a:r>
                <a:endParaRPr kumimoji="1" lang="en-US" altLang="ko-KR" sz="600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r>
                  <a:rPr kumimoji="1" lang="ko-KR" altLang="en-US" sz="600" dirty="0" err="1">
                    <a:solidFill>
                      <a:schemeClr val="bg1">
                        <a:lumMod val="65000"/>
                      </a:schemeClr>
                    </a:solidFill>
                  </a:rPr>
                  <a:t>사장님이신가요</a:t>
                </a:r>
                <a:r>
                  <a:rPr kumimoji="1" lang="en-US" altLang="ko-KR" sz="600" dirty="0">
                    <a:solidFill>
                      <a:schemeClr val="bg1">
                        <a:lumMod val="65000"/>
                      </a:schemeClr>
                    </a:solidFill>
                  </a:rPr>
                  <a:t>?</a:t>
                </a:r>
                <a:endParaRPr kumimoji="1" lang="ko-KR" altLang="en-US" sz="60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42259C8-97BC-838E-F5C4-57E50D411449}"/>
                  </a:ext>
                </a:extLst>
              </p:cNvPr>
              <p:cNvSpPr txBox="1"/>
              <p:nvPr/>
            </p:nvSpPr>
            <p:spPr>
              <a:xfrm>
                <a:off x="6228773" y="2940596"/>
                <a:ext cx="64410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ko-KR" altLang="en-US" sz="800" b="1" dirty="0"/>
                  <a:t>예약하기</a:t>
                </a:r>
                <a:endParaRPr kumimoji="1" lang="ko-KR" altLang="en-US" sz="900" b="1" dirty="0"/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3C5338D-2AC6-81DA-A813-9AEF56E4EAE5}"/>
                  </a:ext>
                </a:extLst>
              </p:cNvPr>
              <p:cNvSpPr txBox="1"/>
              <p:nvPr/>
            </p:nvSpPr>
            <p:spPr>
              <a:xfrm>
                <a:off x="6134829" y="2811680"/>
                <a:ext cx="850739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R" sz="700" dirty="0">
                    <a:solidFill>
                      <a:schemeClr val="bg1">
                        <a:lumMod val="65000"/>
                      </a:schemeClr>
                    </a:solidFill>
                  </a:rPr>
                  <a:t>QR</a:t>
                </a:r>
                <a:r>
                  <a:rPr kumimoji="1" lang="ko-KR" altLang="en-US" sz="700" dirty="0">
                    <a:solidFill>
                      <a:schemeClr val="bg1">
                        <a:lumMod val="65000"/>
                      </a:schemeClr>
                    </a:solidFill>
                  </a:rPr>
                  <a:t> 스캔하고</a:t>
                </a:r>
              </a:p>
            </p:txBody>
          </p:sp>
          <p:sp>
            <p:nvSpPr>
              <p:cNvPr id="21" name="모서리가 둥근 직사각형 20">
                <a:extLst>
                  <a:ext uri="{FF2B5EF4-FFF2-40B4-BE49-F238E27FC236}">
                    <a16:creationId xmlns:a16="http://schemas.microsoft.com/office/drawing/2014/main" id="{E41013A4-4DE3-DF08-CACA-D654ECC66153}"/>
                  </a:ext>
                </a:extLst>
              </p:cNvPr>
              <p:cNvSpPr/>
              <p:nvPr/>
            </p:nvSpPr>
            <p:spPr>
              <a:xfrm>
                <a:off x="5176864" y="4009834"/>
                <a:ext cx="1782413" cy="308914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BED462E-E977-2CE5-CBC5-18C6BC2292A5}"/>
                  </a:ext>
                </a:extLst>
              </p:cNvPr>
              <p:cNvSpPr txBox="1"/>
              <p:nvPr/>
            </p:nvSpPr>
            <p:spPr>
              <a:xfrm>
                <a:off x="5394601" y="4087664"/>
                <a:ext cx="1335275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ko-KR" altLang="en-US" sz="700" dirty="0">
                    <a:solidFill>
                      <a:schemeClr val="bg1">
                        <a:lumMod val="65000"/>
                      </a:schemeClr>
                    </a:solidFill>
                  </a:rPr>
                  <a:t>이벤트</a:t>
                </a:r>
                <a:r>
                  <a:rPr kumimoji="1" lang="en-US" altLang="ko-KR" sz="700" dirty="0">
                    <a:solidFill>
                      <a:schemeClr val="bg1">
                        <a:lumMod val="65000"/>
                      </a:schemeClr>
                    </a:solidFill>
                  </a:rPr>
                  <a:t>,</a:t>
                </a:r>
                <a:r>
                  <a:rPr kumimoji="1" lang="ko-KR" altLang="en-US" sz="700" dirty="0">
                    <a:solidFill>
                      <a:schemeClr val="bg1">
                        <a:lumMod val="65000"/>
                      </a:schemeClr>
                    </a:solidFill>
                  </a:rPr>
                  <a:t> 광고 </a:t>
                </a:r>
                <a:r>
                  <a:rPr kumimoji="1" lang="ko-KR" altLang="en-US" sz="700" dirty="0" err="1">
                    <a:solidFill>
                      <a:schemeClr val="bg1">
                        <a:lumMod val="65000"/>
                      </a:schemeClr>
                    </a:solidFill>
                  </a:rPr>
                  <a:t>베너</a:t>
                </a:r>
                <a:endParaRPr kumimoji="1" lang="en-US" altLang="ko-KR" sz="70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pic>
            <p:nvPicPr>
              <p:cNvPr id="23" name="그림 22">
                <a:extLst>
                  <a:ext uri="{FF2B5EF4-FFF2-40B4-BE49-F238E27FC236}">
                    <a16:creationId xmlns:a16="http://schemas.microsoft.com/office/drawing/2014/main" id="{70D93157-2613-3246-E786-3DD3853F54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916765" y="4392697"/>
                <a:ext cx="285912" cy="79082"/>
              </a:xfrm>
              <a:prstGeom prst="rect">
                <a:avLst/>
              </a:prstGeom>
            </p:spPr>
          </p:pic>
          <p:pic>
            <p:nvPicPr>
              <p:cNvPr id="24" name="그림 23">
                <a:extLst>
                  <a:ext uri="{FF2B5EF4-FFF2-40B4-BE49-F238E27FC236}">
                    <a16:creationId xmlns:a16="http://schemas.microsoft.com/office/drawing/2014/main" id="{4DBE7A9F-37C8-3182-DE60-CE4E469D18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190269" y="2226064"/>
                <a:ext cx="673100" cy="609600"/>
              </a:xfrm>
              <a:prstGeom prst="rect">
                <a:avLst/>
              </a:prstGeom>
            </p:spPr>
          </p:pic>
        </p:grpSp>
        <p:pic>
          <p:nvPicPr>
            <p:cNvPr id="25" name="그림 24" descr="텍스트이(가) 표시된 사진&#10;&#10;자동 생성된 설명">
              <a:extLst>
                <a:ext uri="{FF2B5EF4-FFF2-40B4-BE49-F238E27FC236}">
                  <a16:creationId xmlns:a16="http://schemas.microsoft.com/office/drawing/2014/main" id="{7F9562D1-DB04-4531-892C-AD05AED50A4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40620" y="2189497"/>
              <a:ext cx="2461346" cy="5277693"/>
            </a:xfrm>
            <a:prstGeom prst="rect">
              <a:avLst/>
            </a:prstGeom>
          </p:spPr>
        </p:pic>
        <p:sp>
          <p:nvSpPr>
            <p:cNvPr id="26" name="텍스트 상자 63">
              <a:extLst>
                <a:ext uri="{FF2B5EF4-FFF2-40B4-BE49-F238E27FC236}">
                  <a16:creationId xmlns:a16="http://schemas.microsoft.com/office/drawing/2014/main" id="{08EEA2C0-7336-21E2-A410-F5981B875EE1}"/>
                </a:ext>
              </a:extLst>
            </p:cNvPr>
            <p:cNvSpPr txBox="1"/>
            <p:nvPr/>
          </p:nvSpPr>
          <p:spPr bwMode="auto">
            <a:xfrm>
              <a:off x="281307" y="1910770"/>
              <a:ext cx="718625" cy="353751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kumimoji="1" lang="en-US" altLang="ko-KR" sz="1300" b="1" dirty="0">
                  <a:latin typeface="+mj-lt"/>
                  <a:ea typeface="NanumSquare" charset="-127"/>
                  <a:cs typeface="NanumSquare" charset="-127"/>
                </a:rPr>
                <a:t>AS IS</a:t>
              </a:r>
            </a:p>
          </p:txBody>
        </p:sp>
        <p:sp>
          <p:nvSpPr>
            <p:cNvPr id="27" name="텍스트 상자 63">
              <a:extLst>
                <a:ext uri="{FF2B5EF4-FFF2-40B4-BE49-F238E27FC236}">
                  <a16:creationId xmlns:a16="http://schemas.microsoft.com/office/drawing/2014/main" id="{7780646B-3CD4-2864-CBF6-DDBBCBF74AC7}"/>
                </a:ext>
              </a:extLst>
            </p:cNvPr>
            <p:cNvSpPr txBox="1"/>
            <p:nvPr/>
          </p:nvSpPr>
          <p:spPr bwMode="auto">
            <a:xfrm>
              <a:off x="3594329" y="1909354"/>
              <a:ext cx="677863" cy="354013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txBody>
            <a:bodyPr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kumimoji="1" lang="en-US" altLang="ko-KR" sz="1300" b="1" dirty="0">
                  <a:latin typeface="+mj-lt"/>
                  <a:ea typeface="NanumSquare" charset="-127"/>
                  <a:cs typeface="NanumSquare" charset="-127"/>
                </a:rPr>
                <a:t>TO BE</a:t>
              </a:r>
            </a:p>
          </p:txBody>
        </p:sp>
        <p:sp>
          <p:nvSpPr>
            <p:cNvPr id="28" name="오른쪽 화살표[R] 27">
              <a:extLst>
                <a:ext uri="{FF2B5EF4-FFF2-40B4-BE49-F238E27FC236}">
                  <a16:creationId xmlns:a16="http://schemas.microsoft.com/office/drawing/2014/main" id="{AF82086D-28DC-4EED-7B09-914C8D709D32}"/>
                </a:ext>
              </a:extLst>
            </p:cNvPr>
            <p:cNvSpPr/>
            <p:nvPr/>
          </p:nvSpPr>
          <p:spPr>
            <a:xfrm>
              <a:off x="3167845" y="4555364"/>
              <a:ext cx="663007" cy="272979"/>
            </a:xfrm>
            <a:prstGeom prst="rightArrow">
              <a:avLst/>
            </a:prstGeom>
            <a:no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1588" y="5506695"/>
            <a:ext cx="38271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</a:rPr>
              <a:t>AS IS</a:t>
            </a:r>
            <a:r>
              <a:rPr lang="ko-KR" altLang="en-US" sz="1200">
                <a:solidFill>
                  <a:srgbClr val="FF0000"/>
                </a:solidFill>
              </a:rPr>
              <a:t>는</a:t>
            </a:r>
            <a:r>
              <a:rPr lang="en-US" altLang="ko-KR" sz="1200">
                <a:solidFill>
                  <a:srgbClr val="FF0000"/>
                </a:solidFill>
              </a:rPr>
              <a:t> ‘</a:t>
            </a:r>
            <a:r>
              <a:rPr lang="ko-KR" altLang="en-US" sz="1200">
                <a:solidFill>
                  <a:srgbClr val="FF0000"/>
                </a:solidFill>
              </a:rPr>
              <a:t>현재 실제 서비스로 존재하는 화면 중 개선 대상이 되는 화면</a:t>
            </a:r>
            <a:r>
              <a:rPr lang="en-US" altLang="ko-KR" sz="1200">
                <a:solidFill>
                  <a:srgbClr val="FF0000"/>
                </a:solidFill>
              </a:rPr>
              <a:t>’ (</a:t>
            </a:r>
            <a:r>
              <a:rPr lang="ko-KR" altLang="en-US" sz="1200">
                <a:solidFill>
                  <a:srgbClr val="FF0000"/>
                </a:solidFill>
              </a:rPr>
              <a:t>엄밀히 말하자면</a:t>
            </a:r>
            <a:r>
              <a:rPr lang="en-US" altLang="ko-KR" sz="1200">
                <a:solidFill>
                  <a:srgbClr val="FF0000"/>
                </a:solidFill>
              </a:rPr>
              <a:t>)</a:t>
            </a:r>
            <a:endParaRPr lang="ko-KR" altLang="en-US" sz="1200">
              <a:solidFill>
                <a:srgbClr val="FF0000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323057" y="819716"/>
            <a:ext cx="62230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신규 런칭의 경우 </a:t>
            </a:r>
            <a:r>
              <a:rPr lang="en-US" altLang="ko-KR" sz="12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MVP</a:t>
            </a:r>
            <a:r>
              <a:rPr lang="ko-KR" altLang="en-US" sz="12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의 개념을 숙지</a:t>
            </a:r>
            <a:r>
              <a:rPr lang="en-US" altLang="ko-KR" sz="12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(Minimum Viable Product) </a:t>
            </a:r>
            <a:r>
              <a:rPr lang="en-US" altLang="ko-KR" sz="12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 </a:t>
            </a:r>
            <a:r>
              <a:rPr lang="ko-KR" altLang="en-US" sz="12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이후 고객 인터뷰</a:t>
            </a:r>
            <a:r>
              <a:rPr lang="en-US" altLang="ko-KR" sz="12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, </a:t>
            </a:r>
            <a:r>
              <a:rPr lang="ko-KR" altLang="en-US" sz="12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사용성조사 등을 통해서 기능 수정 및 추가해나가는 </a:t>
            </a:r>
            <a:r>
              <a:rPr lang="en-US" altLang="ko-KR" sz="12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growth hacking </a:t>
            </a:r>
            <a:r>
              <a:rPr lang="ko-KR" altLang="en-US" sz="12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방식</a:t>
            </a:r>
            <a:r>
              <a:rPr lang="en-US" altLang="ko-KR" sz="12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. Data-driven</a:t>
            </a:r>
            <a:endParaRPr lang="ko-KR" altLang="en-US" sz="1200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C2E9CA03-C508-11FA-0B2D-7593E8D398FE}"/>
              </a:ext>
            </a:extLst>
          </p:cNvPr>
          <p:cNvSpPr/>
          <p:nvPr/>
        </p:nvSpPr>
        <p:spPr>
          <a:xfrm>
            <a:off x="4715565" y="6202081"/>
            <a:ext cx="2314578" cy="5072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3" name="TextBox 32"/>
          <p:cNvSpPr txBox="1"/>
          <p:nvPr/>
        </p:nvSpPr>
        <p:spPr>
          <a:xfrm>
            <a:off x="5408194" y="6960417"/>
            <a:ext cx="644997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</a:rPr>
              <a:t>Navigation bar : native app</a:t>
            </a:r>
            <a:r>
              <a:rPr lang="ko-KR" altLang="en-US" sz="1200">
                <a:solidFill>
                  <a:srgbClr val="FF0000"/>
                </a:solidFill>
              </a:rPr>
              <a:t>이라면 하단에 오는게 자연스럽지만</a:t>
            </a:r>
            <a:r>
              <a:rPr lang="en-US" altLang="ko-KR" sz="1200">
                <a:solidFill>
                  <a:srgbClr val="FF0000"/>
                </a:solidFill>
              </a:rPr>
              <a:t>, web</a:t>
            </a:r>
            <a:r>
              <a:rPr lang="ko-KR" altLang="en-US" sz="1200">
                <a:solidFill>
                  <a:srgbClr val="FF0000"/>
                </a:solidFill>
              </a:rPr>
              <a:t>이라면 상단이 자연스러울 수도</a:t>
            </a:r>
            <a:r>
              <a:rPr lang="en-US" altLang="ko-KR" sz="1200">
                <a:solidFill>
                  <a:srgbClr val="FF0000"/>
                </a:solidFill>
              </a:rPr>
              <a:t>. Useragent(=device </a:t>
            </a:r>
            <a:r>
              <a:rPr lang="ko-KR" altLang="en-US" sz="1200">
                <a:solidFill>
                  <a:srgbClr val="FF0000"/>
                </a:solidFill>
              </a:rPr>
              <a:t>판별 값</a:t>
            </a:r>
            <a:r>
              <a:rPr lang="en-US" altLang="ko-KR" sz="1200">
                <a:solidFill>
                  <a:srgbClr val="FF0000"/>
                </a:solidFill>
              </a:rPr>
              <a:t>)</a:t>
            </a:r>
            <a:r>
              <a:rPr lang="ko-KR" altLang="en-US" sz="1200">
                <a:solidFill>
                  <a:srgbClr val="FF0000"/>
                </a:solidFill>
              </a:rPr>
              <a:t>에 따라서 </a:t>
            </a:r>
            <a:r>
              <a:rPr lang="en-US" altLang="ko-KR" sz="1200">
                <a:solidFill>
                  <a:srgbClr val="FF0000"/>
                </a:solidFill>
              </a:rPr>
              <a:t>bar</a:t>
            </a:r>
            <a:r>
              <a:rPr lang="ko-KR" altLang="en-US" sz="1200">
                <a:solidFill>
                  <a:srgbClr val="FF0000"/>
                </a:solidFill>
              </a:rPr>
              <a:t>의 위치를 개발자가 옮겨야한다</a:t>
            </a:r>
            <a:r>
              <a:rPr lang="en-US" altLang="ko-KR" sz="1200">
                <a:solidFill>
                  <a:srgbClr val="FF0000"/>
                </a:solidFill>
              </a:rPr>
              <a:t>.</a:t>
            </a:r>
          </a:p>
          <a:p>
            <a:endParaRPr lang="en-US" altLang="ko-KR" sz="1200">
              <a:solidFill>
                <a:srgbClr val="FF0000"/>
              </a:solidFill>
            </a:endParaRPr>
          </a:p>
          <a:p>
            <a:r>
              <a:rPr lang="ko-KR" altLang="en-US" sz="1200">
                <a:solidFill>
                  <a:srgbClr val="FF0000"/>
                </a:solidFill>
              </a:rPr>
              <a:t>각 아이콘 클릭 시 이동 페이지</a:t>
            </a:r>
            <a:r>
              <a:rPr lang="en-US" altLang="ko-KR" sz="1200">
                <a:solidFill>
                  <a:srgbClr val="FF0000"/>
                </a:solidFill>
              </a:rPr>
              <a:t>?</a:t>
            </a:r>
            <a:br>
              <a:rPr lang="en-US" altLang="ko-KR" sz="1200">
                <a:solidFill>
                  <a:srgbClr val="FF0000"/>
                </a:solidFill>
              </a:rPr>
            </a:br>
            <a:r>
              <a:rPr lang="en-US" altLang="ko-KR" sz="1200">
                <a:solidFill>
                  <a:srgbClr val="FF0000"/>
                </a:solidFill>
              </a:rPr>
              <a:t>‘</a:t>
            </a:r>
            <a:r>
              <a:rPr lang="ko-KR" altLang="en-US" sz="1200">
                <a:solidFill>
                  <a:srgbClr val="FF0000"/>
                </a:solidFill>
              </a:rPr>
              <a:t>세차예약</a:t>
            </a:r>
            <a:r>
              <a:rPr lang="en-US" altLang="ko-KR" sz="1200">
                <a:solidFill>
                  <a:srgbClr val="FF0000"/>
                </a:solidFill>
              </a:rPr>
              <a:t>’</a:t>
            </a:r>
            <a:r>
              <a:rPr lang="ko-KR" altLang="en-US" sz="1200">
                <a:solidFill>
                  <a:srgbClr val="FF0000"/>
                </a:solidFill>
              </a:rPr>
              <a:t> </a:t>
            </a:r>
            <a:r>
              <a:rPr lang="en-US" altLang="ko-KR" sz="1200">
                <a:solidFill>
                  <a:srgbClr val="FF0000"/>
                </a:solidFill>
                <a:sym typeface="Wingdings" panose="05000000000000000000" pitchFamily="2" charset="2"/>
              </a:rPr>
              <a:t> </a:t>
            </a:r>
            <a:r>
              <a:rPr lang="ko-KR" altLang="en-US" sz="1200">
                <a:solidFill>
                  <a:srgbClr val="FF0000"/>
                </a:solidFill>
                <a:sym typeface="Wingdings" panose="05000000000000000000" pitchFamily="2" charset="2"/>
              </a:rPr>
              <a:t>내 예약</a:t>
            </a:r>
            <a:r>
              <a:rPr lang="en-US" altLang="ko-KR" sz="1200">
                <a:solidFill>
                  <a:srgbClr val="FF0000"/>
                </a:solidFill>
                <a:sym typeface="Wingdings" panose="05000000000000000000" pitchFamily="2" charset="2"/>
              </a:rPr>
              <a:t>?</a:t>
            </a:r>
            <a:endParaRPr lang="ko-KR" altLang="en-US" sz="1200">
              <a:solidFill>
                <a:srgbClr val="FF0000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995575" y="5737527"/>
            <a:ext cx="29612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solidFill>
                  <a:srgbClr val="FF0000"/>
                </a:solidFill>
              </a:rPr>
              <a:t>디자인</a:t>
            </a:r>
            <a:r>
              <a:rPr lang="en-US" altLang="ko-KR" sz="1200">
                <a:solidFill>
                  <a:srgbClr val="FF0000"/>
                </a:solidFill>
              </a:rPr>
              <a:t>, </a:t>
            </a:r>
            <a:r>
              <a:rPr lang="ko-KR" altLang="en-US" sz="1200">
                <a:solidFill>
                  <a:srgbClr val="FF0000"/>
                </a:solidFill>
              </a:rPr>
              <a:t>링크</a:t>
            </a:r>
            <a:r>
              <a:rPr lang="en-US" altLang="ko-KR" sz="1200">
                <a:solidFill>
                  <a:srgbClr val="FF0000"/>
                </a:solidFill>
              </a:rPr>
              <a:t>, text </a:t>
            </a:r>
            <a:r>
              <a:rPr lang="ko-KR" altLang="en-US" sz="1200">
                <a:solidFill>
                  <a:srgbClr val="FF0000"/>
                </a:solidFill>
              </a:rPr>
              <a:t>정의 필요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7147975" y="4919156"/>
            <a:ext cx="29612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solidFill>
                  <a:srgbClr val="FF0000"/>
                </a:solidFill>
              </a:rPr>
              <a:t>이벤트</a:t>
            </a:r>
            <a:r>
              <a:rPr lang="en-US" altLang="ko-KR" sz="1200">
                <a:solidFill>
                  <a:srgbClr val="FF0000"/>
                </a:solidFill>
              </a:rPr>
              <a:t>,</a:t>
            </a:r>
            <a:r>
              <a:rPr lang="ko-KR" altLang="en-US" sz="1200">
                <a:solidFill>
                  <a:srgbClr val="FF0000"/>
                </a:solidFill>
              </a:rPr>
              <a:t>광고 유치 방안 정의 필요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7080169" y="1748428"/>
            <a:ext cx="29612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solidFill>
                  <a:srgbClr val="FF0000"/>
                </a:solidFill>
              </a:rPr>
              <a:t>로고 디자인 정의 필요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6812448" y="2015029"/>
            <a:ext cx="59093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solidFill>
                  <a:srgbClr val="FF0000"/>
                </a:solidFill>
              </a:rPr>
              <a:t>검색 필드</a:t>
            </a:r>
            <a:r>
              <a:rPr lang="en-US" altLang="ko-KR" sz="1200">
                <a:solidFill>
                  <a:srgbClr val="FF0000"/>
                </a:solidFill>
              </a:rPr>
              <a:t>, </a:t>
            </a:r>
            <a:r>
              <a:rPr lang="ko-KR" altLang="en-US" sz="1200">
                <a:solidFill>
                  <a:srgbClr val="FF0000"/>
                </a:solidFill>
              </a:rPr>
              <a:t>검색 방식 정의 필요 </a:t>
            </a:r>
            <a:r>
              <a:rPr lang="en-US" altLang="ko-KR" sz="1200">
                <a:solidFill>
                  <a:srgbClr val="FF0000"/>
                </a:solidFill>
              </a:rPr>
              <a:t>(exact matching, partial matching: </a:t>
            </a:r>
            <a:r>
              <a:rPr lang="ko-KR" altLang="en-US" sz="1200">
                <a:solidFill>
                  <a:srgbClr val="FF0000"/>
                </a:solidFill>
              </a:rPr>
              <a:t>일치도 순 정렬</a:t>
            </a:r>
            <a:r>
              <a:rPr lang="en-US" altLang="ko-KR" sz="1200">
                <a:solidFill>
                  <a:srgbClr val="FF0000"/>
                </a:solidFill>
              </a:rPr>
              <a:t>)</a:t>
            </a:r>
            <a:endParaRPr lang="ko-KR" altLang="en-US" sz="1200">
              <a:solidFill>
                <a:srgbClr val="FF0000"/>
              </a:solidFill>
            </a:endParaRPr>
          </a:p>
        </p:txBody>
      </p:sp>
      <p:sp>
        <p:nvSpPr>
          <p:cNvPr id="7" name="오른쪽 화살표 6"/>
          <p:cNvSpPr/>
          <p:nvPr/>
        </p:nvSpPr>
        <p:spPr>
          <a:xfrm rot="2878519">
            <a:off x="6804556" y="3719018"/>
            <a:ext cx="3206578" cy="4696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32121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꺾인 연결선[E] 59">
            <a:extLst>
              <a:ext uri="{FF2B5EF4-FFF2-40B4-BE49-F238E27FC236}">
                <a16:creationId xmlns:a16="http://schemas.microsoft.com/office/drawing/2014/main" id="{546C1EA3-FBC7-45A8-0AB5-AD9BF5D2D2E7}"/>
              </a:ext>
            </a:extLst>
          </p:cNvPr>
          <p:cNvCxnSpPr>
            <a:cxnSpLocks/>
          </p:cNvCxnSpPr>
          <p:nvPr/>
        </p:nvCxnSpPr>
        <p:spPr bwMode="auto">
          <a:xfrm flipV="1">
            <a:off x="3074120" y="1878262"/>
            <a:ext cx="4930628" cy="1400878"/>
          </a:xfrm>
          <a:prstGeom prst="bentConnector3">
            <a:avLst>
              <a:gd name="adj1" fmla="val 80554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꺾인 연결선[E] 59">
            <a:extLst>
              <a:ext uri="{FF2B5EF4-FFF2-40B4-BE49-F238E27FC236}">
                <a16:creationId xmlns:a16="http://schemas.microsoft.com/office/drawing/2014/main" id="{F0647EDA-8B1F-4BB2-35A4-AAE712E6FFE0}"/>
              </a:ext>
            </a:extLst>
          </p:cNvPr>
          <p:cNvCxnSpPr>
            <a:cxnSpLocks/>
          </p:cNvCxnSpPr>
          <p:nvPr/>
        </p:nvCxnSpPr>
        <p:spPr bwMode="auto">
          <a:xfrm>
            <a:off x="3030266" y="4282780"/>
            <a:ext cx="5289275" cy="1479114"/>
          </a:xfrm>
          <a:prstGeom prst="bentConnector3">
            <a:avLst>
              <a:gd name="adj1" fmla="val 75365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8F16451F-BF6E-41C6-B0FC-7182B5AFBE6F}"/>
              </a:ext>
            </a:extLst>
          </p:cNvPr>
          <p:cNvCxnSpPr/>
          <p:nvPr/>
        </p:nvCxnSpPr>
        <p:spPr>
          <a:xfrm>
            <a:off x="1588" y="591289"/>
            <a:ext cx="12188826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059" name="TextBox 7">
            <a:extLst>
              <a:ext uri="{FF2B5EF4-FFF2-40B4-BE49-F238E27FC236}">
                <a16:creationId xmlns:a16="http://schemas.microsoft.com/office/drawing/2014/main" id="{27744C70-DFB7-020E-CC0F-FF1218DEF5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516" y="180234"/>
            <a:ext cx="6284863" cy="3221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ko-KR" altLang="en-US" sz="1500" dirty="0">
                <a:latin typeface="KoPub돋움체 Bold"/>
                <a:ea typeface="KoPub돋움체 Bold"/>
                <a:cs typeface="KoPub돋움체 Bold"/>
              </a:rPr>
              <a:t>브랜드 페이지</a:t>
            </a:r>
            <a:r>
              <a:rPr lang="en-US" altLang="ko-KR" sz="1500" dirty="0">
                <a:latin typeface="KoPub돋움체 Bold"/>
                <a:ea typeface="KoPub돋움체 Bold"/>
                <a:cs typeface="KoPub돋움체 Bold"/>
              </a:rPr>
              <a:t>(</a:t>
            </a:r>
            <a:r>
              <a:rPr lang="ko-KR" altLang="en-US" sz="1500" dirty="0">
                <a:latin typeface="KoPub돋움체 Bold"/>
                <a:ea typeface="KoPub돋움체 Bold"/>
                <a:cs typeface="KoPub돋움체 Bold"/>
              </a:rPr>
              <a:t>서비스의 첫 화면</a:t>
            </a:r>
            <a:r>
              <a:rPr lang="en-US" altLang="ko-KR" sz="1500" dirty="0">
                <a:latin typeface="KoPub돋움체 Bold"/>
                <a:ea typeface="KoPub돋움체 Bold"/>
                <a:cs typeface="KoPub돋움체 Bold"/>
              </a:rPr>
              <a:t>)</a:t>
            </a:r>
            <a:r>
              <a:rPr lang="ko-KR" altLang="en-US" sz="1500" dirty="0">
                <a:latin typeface="KoPub돋움체 Bold"/>
                <a:ea typeface="KoPub돋움체 Bold"/>
                <a:cs typeface="KoPub돋움체 Bold"/>
              </a:rPr>
              <a:t> 기획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FE687E3-C102-B562-9147-036CD46777BA}"/>
              </a:ext>
            </a:extLst>
          </p:cNvPr>
          <p:cNvGrpSpPr/>
          <p:nvPr/>
        </p:nvGrpSpPr>
        <p:grpSpPr>
          <a:xfrm>
            <a:off x="820897" y="1400073"/>
            <a:ext cx="2845040" cy="5277693"/>
            <a:chOff x="5075498" y="1307805"/>
            <a:chExt cx="2425772" cy="4316817"/>
          </a:xfrm>
        </p:grpSpPr>
        <p:pic>
          <p:nvPicPr>
            <p:cNvPr id="3" name="그림 2" descr="광장이(가) 표시된 사진&#10;&#10;자동 생성된 설명">
              <a:extLst>
                <a:ext uri="{FF2B5EF4-FFF2-40B4-BE49-F238E27FC236}">
                  <a16:creationId xmlns:a16="http://schemas.microsoft.com/office/drawing/2014/main" id="{6F6D9DE6-5A3F-98C3-B9A7-757936A73A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593" t="3215" r="4797" b="1573"/>
            <a:stretch/>
          </p:blipFill>
          <p:spPr>
            <a:xfrm>
              <a:off x="5075498" y="1307805"/>
              <a:ext cx="1973483" cy="4316817"/>
            </a:xfrm>
            <a:prstGeom prst="rect">
              <a:avLst/>
            </a:prstGeom>
          </p:spPr>
        </p:pic>
        <p:sp>
          <p:nvSpPr>
            <p:cNvPr id="4" name="모서리가 둥근 직사각형 3">
              <a:extLst>
                <a:ext uri="{FF2B5EF4-FFF2-40B4-BE49-F238E27FC236}">
                  <a16:creationId xmlns:a16="http://schemas.microsoft.com/office/drawing/2014/main" id="{5CF26423-A24F-80A3-FDD7-4A28B79C0086}"/>
                </a:ext>
              </a:extLst>
            </p:cNvPr>
            <p:cNvSpPr/>
            <p:nvPr/>
          </p:nvSpPr>
          <p:spPr>
            <a:xfrm>
              <a:off x="5168096" y="2129742"/>
              <a:ext cx="850739" cy="174199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5" name="모서리가 둥근 직사각형 4">
              <a:extLst>
                <a:ext uri="{FF2B5EF4-FFF2-40B4-BE49-F238E27FC236}">
                  <a16:creationId xmlns:a16="http://schemas.microsoft.com/office/drawing/2014/main" id="{515C7437-D6FF-FB03-CFA4-069FA6DC0DEF}"/>
                </a:ext>
              </a:extLst>
            </p:cNvPr>
            <p:cNvSpPr/>
            <p:nvPr/>
          </p:nvSpPr>
          <p:spPr>
            <a:xfrm>
              <a:off x="6108538" y="2129742"/>
              <a:ext cx="850739" cy="1060025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9" name="모서리가 둥근 직사각형 8">
              <a:extLst>
                <a:ext uri="{FF2B5EF4-FFF2-40B4-BE49-F238E27FC236}">
                  <a16:creationId xmlns:a16="http://schemas.microsoft.com/office/drawing/2014/main" id="{0FFB4867-F6E6-9089-B60A-15388EEA8A7F}"/>
                </a:ext>
              </a:extLst>
            </p:cNvPr>
            <p:cNvSpPr/>
            <p:nvPr/>
          </p:nvSpPr>
          <p:spPr>
            <a:xfrm>
              <a:off x="6108538" y="3292235"/>
              <a:ext cx="850739" cy="579497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10" name="그림 9" descr="텍스트, 렌치, 도구이(가) 표시된 사진&#10;&#10;자동 생성된 설명">
              <a:extLst>
                <a:ext uri="{FF2B5EF4-FFF2-40B4-BE49-F238E27FC236}">
                  <a16:creationId xmlns:a16="http://schemas.microsoft.com/office/drawing/2014/main" id="{99D92004-1CB0-6337-9CB1-758D86CA6B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19662"/>
            <a:stretch/>
          </p:blipFill>
          <p:spPr>
            <a:xfrm>
              <a:off x="5176864" y="4857405"/>
              <a:ext cx="366151" cy="286613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60BC93D-A8C0-29E7-5512-B1B3BC43A804}"/>
                </a:ext>
              </a:extLst>
            </p:cNvPr>
            <p:cNvSpPr txBox="1"/>
            <p:nvPr/>
          </p:nvSpPr>
          <p:spPr>
            <a:xfrm>
              <a:off x="5564279" y="4875497"/>
              <a:ext cx="99592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700" b="1" dirty="0"/>
                <a:t>이용 가이드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C5C8860-4C83-02B3-0DC8-B135AEAEAEC9}"/>
                </a:ext>
              </a:extLst>
            </p:cNvPr>
            <p:cNvSpPr txBox="1"/>
            <p:nvPr/>
          </p:nvSpPr>
          <p:spPr>
            <a:xfrm>
              <a:off x="5507666" y="5000712"/>
              <a:ext cx="1390023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700" dirty="0" err="1">
                  <a:solidFill>
                    <a:schemeClr val="bg1">
                      <a:lumMod val="65000"/>
                    </a:schemeClr>
                  </a:solidFill>
                </a:rPr>
                <a:t>세차새차</a:t>
              </a:r>
              <a:r>
                <a:rPr kumimoji="1" lang="ko-KR" altLang="en-US" sz="700" dirty="0">
                  <a:solidFill>
                    <a:schemeClr val="bg1">
                      <a:lumMod val="65000"/>
                    </a:schemeClr>
                  </a:solidFill>
                </a:rPr>
                <a:t> 이용이 </a:t>
              </a:r>
              <a:r>
                <a:rPr kumimoji="1" lang="ko-KR" altLang="en-US" sz="700" dirty="0" err="1">
                  <a:solidFill>
                    <a:schemeClr val="bg1">
                      <a:lumMod val="65000"/>
                    </a:schemeClr>
                  </a:solidFill>
                </a:rPr>
                <a:t>처음신가요</a:t>
              </a:r>
              <a:r>
                <a:rPr kumimoji="1" lang="en-US" altLang="ko-KR" sz="700" dirty="0">
                  <a:solidFill>
                    <a:schemeClr val="bg1">
                      <a:lumMod val="65000"/>
                    </a:schemeClr>
                  </a:solidFill>
                </a:rPr>
                <a:t>?</a:t>
              </a:r>
              <a:endParaRPr kumimoji="1" lang="ko-KR" altLang="en-US" sz="7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4" name="L 도형 13">
              <a:extLst>
                <a:ext uri="{FF2B5EF4-FFF2-40B4-BE49-F238E27FC236}">
                  <a16:creationId xmlns:a16="http://schemas.microsoft.com/office/drawing/2014/main" id="{74E87257-B867-AAA8-54CE-59E8E94F275C}"/>
                </a:ext>
              </a:extLst>
            </p:cNvPr>
            <p:cNvSpPr/>
            <p:nvPr/>
          </p:nvSpPr>
          <p:spPr>
            <a:xfrm rot="13500000">
              <a:off x="6839212" y="5017494"/>
              <a:ext cx="74428" cy="74428"/>
            </a:xfrm>
            <a:prstGeom prst="corner">
              <a:avLst>
                <a:gd name="adj1" fmla="val 23846"/>
                <a:gd name="adj2" fmla="val 26923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B80DE35-675B-A629-9AB9-919D17F6B63B}"/>
                </a:ext>
              </a:extLst>
            </p:cNvPr>
            <p:cNvSpPr txBox="1"/>
            <p:nvPr/>
          </p:nvSpPr>
          <p:spPr>
            <a:xfrm>
              <a:off x="5168096" y="2224678"/>
              <a:ext cx="99592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900" b="1" dirty="0"/>
                <a:t>세차하기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9B40DF7-B4E4-F6BA-0B27-1F17D143DE0E}"/>
                </a:ext>
              </a:extLst>
            </p:cNvPr>
            <p:cNvSpPr txBox="1"/>
            <p:nvPr/>
          </p:nvSpPr>
          <p:spPr>
            <a:xfrm>
              <a:off x="5159239" y="2412207"/>
              <a:ext cx="85073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700" dirty="0">
                  <a:solidFill>
                    <a:schemeClr val="bg1">
                      <a:lumMod val="65000"/>
                    </a:schemeClr>
                  </a:solidFill>
                </a:rPr>
                <a:t>내 주변 세차장</a:t>
              </a:r>
              <a:endParaRPr kumimoji="1" lang="en-US" altLang="ko-KR" sz="700" dirty="0">
                <a:solidFill>
                  <a:schemeClr val="bg1">
                    <a:lumMod val="65000"/>
                  </a:schemeClr>
                </a:solidFill>
              </a:endParaRPr>
            </a:p>
            <a:p>
              <a:r>
                <a:rPr kumimoji="1" lang="ko-KR" altLang="en-US" sz="200" dirty="0">
                  <a:solidFill>
                    <a:schemeClr val="bg1">
                      <a:lumMod val="65000"/>
                    </a:schemeClr>
                  </a:solidFill>
                </a:rPr>
                <a:t> </a:t>
              </a:r>
              <a:endParaRPr kumimoji="1" lang="en-US" altLang="ko-KR" sz="200" dirty="0">
                <a:solidFill>
                  <a:schemeClr val="bg1">
                    <a:lumMod val="65000"/>
                  </a:schemeClr>
                </a:solidFill>
              </a:endParaRPr>
            </a:p>
            <a:p>
              <a:r>
                <a:rPr kumimoji="1" lang="ko-KR" altLang="en-US" sz="700" dirty="0">
                  <a:solidFill>
                    <a:schemeClr val="bg1">
                      <a:lumMod val="65000"/>
                    </a:schemeClr>
                  </a:solidFill>
                </a:rPr>
                <a:t>찾기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60B4125-C845-E893-D85C-C08F01A7F270}"/>
                </a:ext>
              </a:extLst>
            </p:cNvPr>
            <p:cNvSpPr txBox="1"/>
            <p:nvPr/>
          </p:nvSpPr>
          <p:spPr>
            <a:xfrm>
              <a:off x="6219264" y="3352949"/>
              <a:ext cx="64410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sz="800" b="1" dirty="0"/>
                <a:t>등록하기</a:t>
              </a:r>
              <a:endParaRPr kumimoji="1" lang="ko-KR" altLang="en-US" sz="900" b="1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0559A22-70C1-79A0-66FE-4FE5B4E47B75}"/>
                </a:ext>
              </a:extLst>
            </p:cNvPr>
            <p:cNvSpPr txBox="1"/>
            <p:nvPr/>
          </p:nvSpPr>
          <p:spPr>
            <a:xfrm>
              <a:off x="6108538" y="3523278"/>
              <a:ext cx="13927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600" dirty="0">
                  <a:solidFill>
                    <a:schemeClr val="bg1">
                      <a:lumMod val="65000"/>
                    </a:schemeClr>
                  </a:solidFill>
                </a:rPr>
                <a:t>세차장 </a:t>
              </a:r>
              <a:endParaRPr kumimoji="1" lang="en-US" altLang="ko-KR" sz="600" dirty="0">
                <a:solidFill>
                  <a:schemeClr val="bg1">
                    <a:lumMod val="65000"/>
                  </a:schemeClr>
                </a:solidFill>
              </a:endParaRPr>
            </a:p>
            <a:p>
              <a:r>
                <a:rPr kumimoji="1" lang="ko-KR" altLang="en-US" sz="600" dirty="0" err="1">
                  <a:solidFill>
                    <a:schemeClr val="bg1">
                      <a:lumMod val="65000"/>
                    </a:schemeClr>
                  </a:solidFill>
                </a:rPr>
                <a:t>사장님이신가요</a:t>
              </a:r>
              <a:r>
                <a:rPr kumimoji="1" lang="en-US" altLang="ko-KR" sz="600" dirty="0">
                  <a:solidFill>
                    <a:schemeClr val="bg1">
                      <a:lumMod val="65000"/>
                    </a:schemeClr>
                  </a:solidFill>
                </a:rPr>
                <a:t>?</a:t>
              </a:r>
              <a:endParaRPr kumimoji="1" lang="ko-KR" altLang="en-US" sz="6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42259C8-97BC-838E-F5C4-57E50D411449}"/>
                </a:ext>
              </a:extLst>
            </p:cNvPr>
            <p:cNvSpPr txBox="1"/>
            <p:nvPr/>
          </p:nvSpPr>
          <p:spPr>
            <a:xfrm>
              <a:off x="6228773" y="2940596"/>
              <a:ext cx="64410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sz="800" b="1" dirty="0"/>
                <a:t>예약하기</a:t>
              </a:r>
              <a:endParaRPr kumimoji="1" lang="ko-KR" altLang="en-US" sz="900" b="1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3C5338D-2AC6-81DA-A813-9AEF56E4EAE5}"/>
                </a:ext>
              </a:extLst>
            </p:cNvPr>
            <p:cNvSpPr txBox="1"/>
            <p:nvPr/>
          </p:nvSpPr>
          <p:spPr>
            <a:xfrm>
              <a:off x="6134829" y="2811680"/>
              <a:ext cx="850739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700" dirty="0">
                  <a:solidFill>
                    <a:schemeClr val="bg1">
                      <a:lumMod val="65000"/>
                    </a:schemeClr>
                  </a:solidFill>
                </a:rPr>
                <a:t>QR</a:t>
              </a:r>
              <a:r>
                <a:rPr kumimoji="1" lang="ko-KR" altLang="en-US" sz="700" dirty="0">
                  <a:solidFill>
                    <a:schemeClr val="bg1">
                      <a:lumMod val="65000"/>
                    </a:schemeClr>
                  </a:solidFill>
                </a:rPr>
                <a:t> 스캔하고</a:t>
              </a:r>
            </a:p>
          </p:txBody>
        </p:sp>
        <p:sp>
          <p:nvSpPr>
            <p:cNvPr id="21" name="모서리가 둥근 직사각형 20">
              <a:extLst>
                <a:ext uri="{FF2B5EF4-FFF2-40B4-BE49-F238E27FC236}">
                  <a16:creationId xmlns:a16="http://schemas.microsoft.com/office/drawing/2014/main" id="{E41013A4-4DE3-DF08-CACA-D654ECC66153}"/>
                </a:ext>
              </a:extLst>
            </p:cNvPr>
            <p:cNvSpPr/>
            <p:nvPr/>
          </p:nvSpPr>
          <p:spPr>
            <a:xfrm>
              <a:off x="5176864" y="4009834"/>
              <a:ext cx="1782413" cy="30891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BED462E-E977-2CE5-CBC5-18C6BC2292A5}"/>
                </a:ext>
              </a:extLst>
            </p:cNvPr>
            <p:cNvSpPr txBox="1"/>
            <p:nvPr/>
          </p:nvSpPr>
          <p:spPr>
            <a:xfrm>
              <a:off x="5394601" y="4087664"/>
              <a:ext cx="1335275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sz="700" dirty="0">
                  <a:solidFill>
                    <a:schemeClr val="bg1">
                      <a:lumMod val="65000"/>
                    </a:schemeClr>
                  </a:solidFill>
                </a:rPr>
                <a:t>이벤트</a:t>
              </a:r>
              <a:r>
                <a:rPr kumimoji="1" lang="en-US" altLang="ko-KR" sz="700" dirty="0">
                  <a:solidFill>
                    <a:schemeClr val="bg1">
                      <a:lumMod val="65000"/>
                    </a:schemeClr>
                  </a:solidFill>
                </a:rPr>
                <a:t>,</a:t>
              </a:r>
              <a:r>
                <a:rPr kumimoji="1" lang="ko-KR" altLang="en-US" sz="700" dirty="0">
                  <a:solidFill>
                    <a:schemeClr val="bg1">
                      <a:lumMod val="65000"/>
                    </a:schemeClr>
                  </a:solidFill>
                </a:rPr>
                <a:t> 광고 </a:t>
              </a:r>
              <a:r>
                <a:rPr kumimoji="1" lang="ko-KR" altLang="en-US" sz="700" dirty="0" err="1">
                  <a:solidFill>
                    <a:schemeClr val="bg1">
                      <a:lumMod val="65000"/>
                    </a:schemeClr>
                  </a:solidFill>
                </a:rPr>
                <a:t>베너</a:t>
              </a:r>
              <a:endParaRPr kumimoji="1" lang="en-US" altLang="ko-KR" sz="7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70D93157-2613-3246-E786-3DD3853F54F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16765" y="4392697"/>
              <a:ext cx="285912" cy="79082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4DBE7A9F-37C8-3182-DE60-CE4E469D18F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190269" y="2226064"/>
              <a:ext cx="673100" cy="609600"/>
            </a:xfrm>
            <a:prstGeom prst="rect">
              <a:avLst/>
            </a:prstGeom>
          </p:spPr>
        </p:pic>
      </p:grpSp>
      <p:sp>
        <p:nvSpPr>
          <p:cNvPr id="45063" name="텍스트 상자 63">
            <a:extLst>
              <a:ext uri="{FF2B5EF4-FFF2-40B4-BE49-F238E27FC236}">
                <a16:creationId xmlns:a16="http://schemas.microsoft.com/office/drawing/2014/main" id="{4704B06A-FA0C-B264-22DD-3E0B8CAAAC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2139" y="719147"/>
            <a:ext cx="5151412" cy="4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799" b="1" dirty="0">
                <a:latin typeface="NanumSquare" pitchFamily="50" charset="-127"/>
                <a:ea typeface="NanumSquare" pitchFamily="50" charset="-127"/>
                <a:cs typeface="맑은 고딕 Semilight" panose="020B0502040204020203" pitchFamily="34" charset="-128"/>
              </a:rPr>
              <a:t>향후 과제</a:t>
            </a:r>
            <a:endParaRPr kumimoji="1" lang="en-US" altLang="ko-KR" sz="1799" b="1" dirty="0">
              <a:latin typeface="NanumSquare" pitchFamily="50" charset="-127"/>
              <a:ea typeface="NanumSquare" pitchFamily="50" charset="-127"/>
              <a:cs typeface="맑은 고딕 Semilight" panose="020B0502040204020203" pitchFamily="34" charset="-128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C50C855-476C-79B1-0B6C-7F4B354243E7}"/>
              </a:ext>
            </a:extLst>
          </p:cNvPr>
          <p:cNvSpPr/>
          <p:nvPr/>
        </p:nvSpPr>
        <p:spPr>
          <a:xfrm>
            <a:off x="898710" y="2355640"/>
            <a:ext cx="1059359" cy="222840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31" name="꺾인 연결선[E] 59">
            <a:extLst>
              <a:ext uri="{FF2B5EF4-FFF2-40B4-BE49-F238E27FC236}">
                <a16:creationId xmlns:a16="http://schemas.microsoft.com/office/drawing/2014/main" id="{2F17C345-E80D-E075-76EE-E7CE753C6D8A}"/>
              </a:ext>
            </a:extLst>
          </p:cNvPr>
          <p:cNvCxnSpPr>
            <a:cxnSpLocks/>
          </p:cNvCxnSpPr>
          <p:nvPr/>
        </p:nvCxnSpPr>
        <p:spPr bwMode="auto">
          <a:xfrm flipV="1">
            <a:off x="1967737" y="1202503"/>
            <a:ext cx="2877020" cy="1155201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텍스트 상자 63">
            <a:extLst>
              <a:ext uri="{FF2B5EF4-FFF2-40B4-BE49-F238E27FC236}">
                <a16:creationId xmlns:a16="http://schemas.microsoft.com/office/drawing/2014/main" id="{8E82214E-2BD7-5617-89A0-8DBAB7E6B3F0}"/>
              </a:ext>
            </a:extLst>
          </p:cNvPr>
          <p:cNvSpPr txBox="1"/>
          <p:nvPr/>
        </p:nvSpPr>
        <p:spPr bwMode="auto">
          <a:xfrm>
            <a:off x="5126918" y="4703544"/>
            <a:ext cx="2680921" cy="2746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kumimoji="1" lang="en-US" altLang="ko-KR" sz="900" dirty="0">
                <a:latin typeface="+mj-lt"/>
                <a:ea typeface="NanumSquare" charset="-127"/>
                <a:cs typeface="NanumSquare" charset="-127"/>
              </a:rPr>
              <a:t>&lt;</a:t>
            </a:r>
            <a:r>
              <a:rPr kumimoji="1" lang="ko-KR" altLang="en-US" sz="900" dirty="0">
                <a:latin typeface="+mj-lt"/>
                <a:ea typeface="NanumSquare" charset="-127"/>
                <a:cs typeface="NanumSquare" charset="-127"/>
              </a:rPr>
              <a:t>주변 세차장 리스트 </a:t>
            </a:r>
            <a:r>
              <a:rPr kumimoji="1" lang="en-US" altLang="ko-KR" sz="900" dirty="0">
                <a:latin typeface="+mj-lt"/>
                <a:ea typeface="NanumSquare" charset="-127"/>
                <a:cs typeface="NanumSquare" charset="-127"/>
              </a:rPr>
              <a:t>page&gt;</a:t>
            </a:r>
          </a:p>
        </p:txBody>
      </p:sp>
      <p:pic>
        <p:nvPicPr>
          <p:cNvPr id="37" name="그림 36" descr="텍스트이(가) 표시된 사진&#10;&#10;자동 생성된 설명">
            <a:extLst>
              <a:ext uri="{FF2B5EF4-FFF2-40B4-BE49-F238E27FC236}">
                <a16:creationId xmlns:a16="http://schemas.microsoft.com/office/drawing/2014/main" id="{700D8950-2D7C-5AAC-3DE8-CED0374FDF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82839" y="758702"/>
            <a:ext cx="1732859" cy="3888250"/>
          </a:xfrm>
          <a:prstGeom prst="rect">
            <a:avLst/>
          </a:prstGeom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F4A5EED7-0FA1-2913-254D-139ED62FBFD3}"/>
              </a:ext>
            </a:extLst>
          </p:cNvPr>
          <p:cNvSpPr/>
          <p:nvPr/>
        </p:nvSpPr>
        <p:spPr>
          <a:xfrm>
            <a:off x="2007057" y="3796093"/>
            <a:ext cx="1023209" cy="75219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DF257B9-232A-8A35-45B9-4C676D916CAC}"/>
              </a:ext>
            </a:extLst>
          </p:cNvPr>
          <p:cNvSpPr/>
          <p:nvPr/>
        </p:nvSpPr>
        <p:spPr>
          <a:xfrm>
            <a:off x="2032487" y="2417622"/>
            <a:ext cx="1023209" cy="123975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2" name="TextBox 31"/>
          <p:cNvSpPr txBox="1"/>
          <p:nvPr/>
        </p:nvSpPr>
        <p:spPr>
          <a:xfrm>
            <a:off x="3443324" y="5133131"/>
            <a:ext cx="590932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</a:rPr>
              <a:t>3</a:t>
            </a:r>
            <a:r>
              <a:rPr lang="ko-KR" altLang="en-US" sz="1200" dirty="0">
                <a:solidFill>
                  <a:srgbClr val="FF0000"/>
                </a:solidFill>
              </a:rPr>
              <a:t>가지 핵심 기능</a:t>
            </a:r>
            <a:endParaRPr lang="en-US" altLang="ko-KR" sz="1200" dirty="0">
              <a:solidFill>
                <a:srgbClr val="FF0000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200" dirty="0">
                <a:solidFill>
                  <a:srgbClr val="FF0000"/>
                </a:solidFill>
              </a:rPr>
              <a:t>세차하기</a:t>
            </a:r>
            <a:endParaRPr lang="en-US" altLang="ko-KR" sz="1200" dirty="0">
              <a:solidFill>
                <a:srgbClr val="FF0000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200" dirty="0">
                <a:solidFill>
                  <a:srgbClr val="FF0000"/>
                </a:solidFill>
              </a:rPr>
              <a:t>예약하기</a:t>
            </a:r>
            <a:endParaRPr lang="en-US" altLang="ko-KR" sz="1200" dirty="0">
              <a:solidFill>
                <a:srgbClr val="FF0000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200" dirty="0">
                <a:solidFill>
                  <a:srgbClr val="FF0000"/>
                </a:solidFill>
              </a:rPr>
              <a:t>등록하기</a:t>
            </a:r>
            <a:endParaRPr lang="en-US" altLang="ko-KR" sz="1200" dirty="0">
              <a:solidFill>
                <a:srgbClr val="FF0000"/>
              </a:solidFill>
            </a:endParaRPr>
          </a:p>
          <a:p>
            <a:r>
              <a:rPr lang="ko-KR" altLang="en-US" sz="1200" dirty="0">
                <a:solidFill>
                  <a:srgbClr val="FF0000"/>
                </a:solidFill>
              </a:rPr>
              <a:t>해당 기능 각각에 대한 정보구조를 먼저 잡고</a:t>
            </a:r>
            <a:r>
              <a:rPr lang="en-US" altLang="ko-KR" sz="1200" dirty="0">
                <a:solidFill>
                  <a:srgbClr val="FF0000"/>
                </a:solidFill>
              </a:rPr>
              <a:t>, </a:t>
            </a:r>
            <a:r>
              <a:rPr lang="ko-KR" altLang="en-US" sz="1200" dirty="0">
                <a:solidFill>
                  <a:srgbClr val="FF0000"/>
                </a:solidFill>
              </a:rPr>
              <a:t>와이어프레임으로 구체화 필요 </a:t>
            </a:r>
            <a:r>
              <a:rPr lang="en-US" altLang="ko-KR" sz="1200" dirty="0">
                <a:solidFill>
                  <a:srgbClr val="FF0000"/>
                </a:solidFill>
              </a:rPr>
              <a:t>(</a:t>
            </a:r>
            <a:r>
              <a:rPr lang="ko-KR" altLang="en-US" sz="1200" dirty="0">
                <a:solidFill>
                  <a:srgbClr val="FF0000"/>
                </a:solidFill>
              </a:rPr>
              <a:t>개별 기능에 대한 벤치마크를 시도해보는 것도 좋음</a:t>
            </a:r>
            <a:r>
              <a:rPr lang="en-US" altLang="ko-KR" sz="1200" dirty="0">
                <a:solidFill>
                  <a:srgbClr val="FF0000"/>
                </a:solidFill>
              </a:rPr>
              <a:t>)</a:t>
            </a:r>
          </a:p>
          <a:p>
            <a:endParaRPr lang="en-US" altLang="ko-KR" sz="1200" dirty="0">
              <a:solidFill>
                <a:srgbClr val="FF0000"/>
              </a:solidFill>
            </a:endParaRPr>
          </a:p>
          <a:p>
            <a:r>
              <a:rPr lang="en-US" altLang="ko-KR" sz="1200" dirty="0">
                <a:solidFill>
                  <a:srgbClr val="FF0000"/>
                </a:solidFill>
              </a:rPr>
              <a:t>Q. QR</a:t>
            </a:r>
            <a:r>
              <a:rPr lang="ko-KR" altLang="en-US" sz="1200" dirty="0">
                <a:solidFill>
                  <a:srgbClr val="FF0000"/>
                </a:solidFill>
              </a:rPr>
              <a:t>스캔으로 예약은 어떻게 </a:t>
            </a:r>
            <a:r>
              <a:rPr lang="ko-KR" altLang="en-US" sz="1200" dirty="0" err="1">
                <a:solidFill>
                  <a:srgbClr val="FF0000"/>
                </a:solidFill>
              </a:rPr>
              <a:t>동작하게될지</a:t>
            </a:r>
            <a:r>
              <a:rPr lang="en-US" altLang="ko-KR" sz="1200" dirty="0">
                <a:solidFill>
                  <a:srgbClr val="FF0000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077985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745</TotalTime>
  <Words>943</Words>
  <Application>Microsoft Macintosh PowerPoint</Application>
  <PresentationFormat>와이드스크린</PresentationFormat>
  <Paragraphs>193</Paragraphs>
  <Slides>14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1" baseType="lpstr">
      <vt:lpstr>나눔고딕</vt:lpstr>
      <vt:lpstr>맑은 고딕</vt:lpstr>
      <vt:lpstr>KoPub돋움체 Bold</vt:lpstr>
      <vt:lpstr>NanumSquare</vt:lpstr>
      <vt:lpstr>Arial</vt:lpstr>
      <vt:lpstr>Symbol</vt:lpstr>
      <vt:lpstr>Office 테마</vt:lpstr>
      <vt:lpstr>프라이빗 클래스_PM_1차 과제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심덕수</dc:creator>
  <cp:lastModifiedBy>심덕수</cp:lastModifiedBy>
  <cp:revision>26</cp:revision>
  <dcterms:created xsi:type="dcterms:W3CDTF">2022-07-14T08:32:41Z</dcterms:created>
  <dcterms:modified xsi:type="dcterms:W3CDTF">2022-07-29T07:30:22Z</dcterms:modified>
</cp:coreProperties>
</file>